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257" r:id="rId6"/>
    <p:sldId id="258" r:id="rId7"/>
    <p:sldId id="262" r:id="rId8"/>
    <p:sldId id="269" r:id="rId9"/>
    <p:sldId id="278" r:id="rId10"/>
    <p:sldId id="259" r:id="rId11"/>
    <p:sldId id="305" r:id="rId12"/>
    <p:sldId id="285" r:id="rId13"/>
    <p:sldId id="281" r:id="rId14"/>
    <p:sldId id="282" r:id="rId15"/>
    <p:sldId id="289" r:id="rId16"/>
    <p:sldId id="283" r:id="rId17"/>
    <p:sldId id="290" r:id="rId18"/>
    <p:sldId id="298" r:id="rId19"/>
    <p:sldId id="292" r:id="rId20"/>
    <p:sldId id="270" r:id="rId21"/>
    <p:sldId id="273" r:id="rId22"/>
    <p:sldId id="299" r:id="rId23"/>
    <p:sldId id="300" r:id="rId24"/>
    <p:sldId id="301" r:id="rId25"/>
    <p:sldId id="303" r:id="rId26"/>
    <p:sldId id="304" r:id="rId27"/>
    <p:sldId id="306" r:id="rId28"/>
    <p:sldId id="261" r:id="rId29"/>
    <p:sldId id="286" r:id="rId30"/>
    <p:sldId id="287" r:id="rId31"/>
    <p:sldId id="276" r:id="rId32"/>
    <p:sldId id="266" r:id="rId33"/>
    <p:sldId id="288" r:id="rId34"/>
    <p:sldId id="27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ory Page" id="{584126E7-8124-4417-A412-1FBFB678C19B}">
          <p14:sldIdLst>
            <p14:sldId id="256"/>
          </p14:sldIdLst>
        </p14:section>
        <p14:section name="Agenda" id="{8505BD6D-2FE4-4E8D-A8C5-D9717892B257}">
          <p14:sldIdLst>
            <p14:sldId id="257"/>
          </p14:sldIdLst>
        </p14:section>
        <p14:section name="Project Recap" id="{5AF47D8E-CC20-4B7A-BF40-34A0E7C975F9}">
          <p14:sldIdLst>
            <p14:sldId id="258"/>
          </p14:sldIdLst>
        </p14:section>
        <p14:section name="Problem" id="{468033EF-9C8E-4769-BCC4-3E72F78F7689}">
          <p14:sldIdLst>
            <p14:sldId id="262"/>
          </p14:sldIdLst>
        </p14:section>
        <p14:section name="Meet the Team" id="{164901EA-536D-4D88-B626-A1D1B749CE5C}">
          <p14:sldIdLst>
            <p14:sldId id="269"/>
            <p14:sldId id="278"/>
          </p14:sldIdLst>
        </p14:section>
        <p14:section name="Process" id="{299D1DF3-5CD2-4882-94C2-7D70382FA2EC}">
          <p14:sldIdLst>
            <p14:sldId id="259"/>
          </p14:sldIdLst>
        </p14:section>
        <p14:section name="Data Engineering" id="{F6B9B99E-1C57-42A3-89D5-012786EE187E}">
          <p14:sldIdLst>
            <p14:sldId id="305"/>
            <p14:sldId id="285"/>
            <p14:sldId id="281"/>
            <p14:sldId id="282"/>
            <p14:sldId id="289"/>
            <p14:sldId id="283"/>
          </p14:sldIdLst>
        </p14:section>
        <p14:section name="Data Analytics" id="{B831C4B5-CC6D-43C0-BC69-6D9C32E8238A}">
          <p14:sldIdLst>
            <p14:sldId id="290"/>
            <p14:sldId id="298"/>
            <p14:sldId id="292"/>
            <p14:sldId id="270"/>
            <p14:sldId id="273"/>
            <p14:sldId id="299"/>
            <p14:sldId id="300"/>
            <p14:sldId id="301"/>
            <p14:sldId id="303"/>
          </p14:sldIdLst>
        </p14:section>
        <p14:section name="Machine Learning" id="{C4EDD16E-5E0C-42EC-9BA7-87D4DEB40180}">
          <p14:sldIdLst>
            <p14:sldId id="304"/>
            <p14:sldId id="306"/>
            <p14:sldId id="261"/>
            <p14:sldId id="286"/>
            <p14:sldId id="287"/>
          </p14:sldIdLst>
        </p14:section>
        <p14:section name="Business Benefit" id="{DA707B87-173A-4DE7-8EE7-FB63833BE1A1}">
          <p14:sldIdLst>
            <p14:sldId id="276"/>
          </p14:sldIdLst>
        </p14:section>
        <p14:section name="Summary" id="{0264C494-DECE-4EE5-AE27-C2976CD0B369}">
          <p14:sldIdLst>
            <p14:sldId id="266"/>
          </p14:sldIdLst>
        </p14:section>
        <p14:section name="Reference Links" id="{3693EE7B-4AD4-48D8-A932-314B9F398524}">
          <p14:sldIdLst>
            <p14:sldId id="288"/>
          </p14:sldIdLst>
        </p14:section>
        <p14:section name="Thank you (End)" id="{F6A62005-3EE4-4276-8ED4-33841525D7A1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0704" autoAdjust="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56166A-A800-42AD-85CA-3255A911BFDD}" type="doc">
      <dgm:prSet loTypeId="urn:microsoft.com/office/officeart/2005/8/layout/list1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71647C0-DD84-4F61-A5A3-601ACBDC365F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pPr algn="l"/>
          <a:r>
            <a:rPr lang="en-US" sz="2000" b="0" i="0" baseline="0" dirty="0"/>
            <a:t>Improved patient outcomes</a:t>
          </a:r>
          <a:endParaRPr lang="en-US" sz="2000" dirty="0"/>
        </a:p>
      </dgm:t>
    </dgm:pt>
    <dgm:pt modelId="{BF2903AB-56C2-4F81-8D0D-B2B18464F0F3}" type="parTrans" cxnId="{CC914301-5B89-4708-901B-568A69E79A6F}">
      <dgm:prSet/>
      <dgm:spPr/>
      <dgm:t>
        <a:bodyPr/>
        <a:lstStyle/>
        <a:p>
          <a:endParaRPr lang="en-US"/>
        </a:p>
      </dgm:t>
    </dgm:pt>
    <dgm:pt modelId="{B5B5FD36-FC13-4423-BA02-B40575A4AE1E}" type="sibTrans" cxnId="{CC914301-5B89-4708-901B-568A69E79A6F}">
      <dgm:prSet/>
      <dgm:spPr/>
      <dgm:t>
        <a:bodyPr/>
        <a:lstStyle/>
        <a:p>
          <a:endParaRPr lang="en-US"/>
        </a:p>
      </dgm:t>
    </dgm:pt>
    <dgm:pt modelId="{B1597E60-408D-48F1-8224-896C5701FA73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0" i="0" baseline="0" dirty="0"/>
            <a:t>Increased efficiency</a:t>
          </a:r>
          <a:endParaRPr lang="en-US" sz="2000" dirty="0"/>
        </a:p>
      </dgm:t>
    </dgm:pt>
    <dgm:pt modelId="{B5837D8C-456A-4D45-9753-5232AEE184BF}" type="parTrans" cxnId="{BFCDDD97-4AA9-4D49-92F0-8E01299EB146}">
      <dgm:prSet/>
      <dgm:spPr/>
      <dgm:t>
        <a:bodyPr/>
        <a:lstStyle/>
        <a:p>
          <a:endParaRPr lang="en-US"/>
        </a:p>
      </dgm:t>
    </dgm:pt>
    <dgm:pt modelId="{DAA5C0B9-5991-41B3-A281-FE968E6E25A6}" type="sibTrans" cxnId="{BFCDDD97-4AA9-4D49-92F0-8E01299EB146}">
      <dgm:prSet/>
      <dgm:spPr/>
      <dgm:t>
        <a:bodyPr/>
        <a:lstStyle/>
        <a:p>
          <a:endParaRPr lang="en-US"/>
        </a:p>
      </dgm:t>
    </dgm:pt>
    <dgm:pt modelId="{1D920C80-24C7-41CF-A7DA-780A47078603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0" i="0" baseline="0" dirty="0"/>
            <a:t>Reduced healthcare costs</a:t>
          </a:r>
          <a:endParaRPr lang="en-US" sz="2000" dirty="0"/>
        </a:p>
      </dgm:t>
    </dgm:pt>
    <dgm:pt modelId="{D1D6E2D5-6251-40B1-A9AF-EE090149FF11}" type="parTrans" cxnId="{9B3FF4A8-8E6E-41C9-8AB4-27B745C84147}">
      <dgm:prSet/>
      <dgm:spPr/>
      <dgm:t>
        <a:bodyPr/>
        <a:lstStyle/>
        <a:p>
          <a:endParaRPr lang="en-US"/>
        </a:p>
      </dgm:t>
    </dgm:pt>
    <dgm:pt modelId="{D105017E-5164-48B8-B71D-1B27DAAA0FBC}" type="sibTrans" cxnId="{9B3FF4A8-8E6E-41C9-8AB4-27B745C84147}">
      <dgm:prSet/>
      <dgm:spPr/>
      <dgm:t>
        <a:bodyPr/>
        <a:lstStyle/>
        <a:p>
          <a:endParaRPr lang="en-US"/>
        </a:p>
      </dgm:t>
    </dgm:pt>
    <dgm:pt modelId="{DC015CE5-F127-437B-9F71-558471520756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aseline="0" dirty="0"/>
            <a:t>Improved patient experience</a:t>
          </a:r>
          <a:endParaRPr lang="en-US" sz="2000" dirty="0"/>
        </a:p>
      </dgm:t>
    </dgm:pt>
    <dgm:pt modelId="{EEAD6C98-908A-461F-8E89-CD18385F9253}" type="parTrans" cxnId="{27DE740C-33E0-495A-9648-0CDCA22586C6}">
      <dgm:prSet/>
      <dgm:spPr/>
      <dgm:t>
        <a:bodyPr/>
        <a:lstStyle/>
        <a:p>
          <a:endParaRPr lang="en-US"/>
        </a:p>
      </dgm:t>
    </dgm:pt>
    <dgm:pt modelId="{BD0B584D-B5AC-4AF6-A830-ABA7514ED38E}" type="sibTrans" cxnId="{27DE740C-33E0-495A-9648-0CDCA22586C6}">
      <dgm:prSet/>
      <dgm:spPr/>
      <dgm:t>
        <a:bodyPr/>
        <a:lstStyle/>
        <a:p>
          <a:endParaRPr lang="en-US"/>
        </a:p>
      </dgm:t>
    </dgm:pt>
    <dgm:pt modelId="{D68AE443-52F4-41BA-B483-C3FB0BC9BBB4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0" i="0" baseline="0" dirty="0"/>
            <a:t>Competitive edge</a:t>
          </a:r>
          <a:endParaRPr lang="en-US" sz="2000" dirty="0"/>
        </a:p>
      </dgm:t>
    </dgm:pt>
    <dgm:pt modelId="{5A158C67-D347-429A-8B1B-069B24E8C4BE}" type="parTrans" cxnId="{28763F06-01D1-4071-9633-F0B7FAF9B3DD}">
      <dgm:prSet/>
      <dgm:spPr/>
      <dgm:t>
        <a:bodyPr/>
        <a:lstStyle/>
        <a:p>
          <a:endParaRPr lang="en-US"/>
        </a:p>
      </dgm:t>
    </dgm:pt>
    <dgm:pt modelId="{0EA60A67-DB0E-48B8-9E69-40A7689FADB3}" type="sibTrans" cxnId="{28763F06-01D1-4071-9633-F0B7FAF9B3DD}">
      <dgm:prSet/>
      <dgm:spPr/>
      <dgm:t>
        <a:bodyPr/>
        <a:lstStyle/>
        <a:p>
          <a:endParaRPr lang="en-US"/>
        </a:p>
      </dgm:t>
    </dgm:pt>
    <dgm:pt modelId="{2FAD970B-DD85-488B-96CA-B564846C7E2F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0" i="0" baseline="0" dirty="0"/>
            <a:t>Research</a:t>
          </a:r>
          <a:endParaRPr lang="en-US" sz="2000" dirty="0"/>
        </a:p>
      </dgm:t>
    </dgm:pt>
    <dgm:pt modelId="{406CCAA5-89B3-4D07-8C88-91E1E3693097}" type="parTrans" cxnId="{92DE3092-B90E-4413-8CCB-1599635DF8FA}">
      <dgm:prSet/>
      <dgm:spPr/>
      <dgm:t>
        <a:bodyPr/>
        <a:lstStyle/>
        <a:p>
          <a:endParaRPr lang="en-US"/>
        </a:p>
      </dgm:t>
    </dgm:pt>
    <dgm:pt modelId="{CFF6A3E8-94F1-4402-9706-8660BBA2599E}" type="sibTrans" cxnId="{92DE3092-B90E-4413-8CCB-1599635DF8FA}">
      <dgm:prSet/>
      <dgm:spPr/>
      <dgm:t>
        <a:bodyPr/>
        <a:lstStyle/>
        <a:p>
          <a:endParaRPr lang="en-US"/>
        </a:p>
      </dgm:t>
    </dgm:pt>
    <dgm:pt modelId="{6482D36B-F68D-47CE-8814-5495E7F1AD39}" type="pres">
      <dgm:prSet presAssocID="{4A56166A-A800-42AD-85CA-3255A911BFDD}" presName="linear" presStyleCnt="0">
        <dgm:presLayoutVars>
          <dgm:dir/>
          <dgm:animLvl val="lvl"/>
          <dgm:resizeHandles val="exact"/>
        </dgm:presLayoutVars>
      </dgm:prSet>
      <dgm:spPr/>
    </dgm:pt>
    <dgm:pt modelId="{4EF4D6DF-DF67-47AA-A24C-F399D623E5FA}" type="pres">
      <dgm:prSet presAssocID="{171647C0-DD84-4F61-A5A3-601ACBDC365F}" presName="parentLin" presStyleCnt="0"/>
      <dgm:spPr/>
    </dgm:pt>
    <dgm:pt modelId="{CF967B8A-B856-4FCF-A21E-EB43933B830A}" type="pres">
      <dgm:prSet presAssocID="{171647C0-DD84-4F61-A5A3-601ACBDC365F}" presName="parentLeftMargin" presStyleLbl="node1" presStyleIdx="0" presStyleCnt="6"/>
      <dgm:spPr/>
    </dgm:pt>
    <dgm:pt modelId="{AA962B7C-17C0-4927-8215-1886E1A792DB}" type="pres">
      <dgm:prSet presAssocID="{171647C0-DD84-4F61-A5A3-601ACBDC365F}" presName="parentText" presStyleLbl="node1" presStyleIdx="0" presStyleCnt="6" custLinFactX="7143" custLinFactNeighborX="100000">
        <dgm:presLayoutVars>
          <dgm:chMax val="0"/>
          <dgm:bulletEnabled val="1"/>
        </dgm:presLayoutVars>
      </dgm:prSet>
      <dgm:spPr/>
    </dgm:pt>
    <dgm:pt modelId="{D0A33906-6D45-4145-AEF3-F6710D5C160F}" type="pres">
      <dgm:prSet presAssocID="{171647C0-DD84-4F61-A5A3-601ACBDC365F}" presName="negativeSpace" presStyleCnt="0"/>
      <dgm:spPr/>
    </dgm:pt>
    <dgm:pt modelId="{B02DC5AF-ED83-4454-8E9B-C9A3F2D0A1F2}" type="pres">
      <dgm:prSet presAssocID="{171647C0-DD84-4F61-A5A3-601ACBDC365F}" presName="childText" presStyleLbl="conFgAcc1" presStyleIdx="0" presStyleCnt="6">
        <dgm:presLayoutVars>
          <dgm:bulletEnabled val="1"/>
        </dgm:presLayoutVars>
      </dgm:prSet>
      <dgm:spPr/>
    </dgm:pt>
    <dgm:pt modelId="{94C3EEDC-867C-4823-B963-6C60B72AF970}" type="pres">
      <dgm:prSet presAssocID="{B5B5FD36-FC13-4423-BA02-B40575A4AE1E}" presName="spaceBetweenRectangles" presStyleCnt="0"/>
      <dgm:spPr/>
    </dgm:pt>
    <dgm:pt modelId="{AACE1152-710A-4D5C-B182-E03926CD53DF}" type="pres">
      <dgm:prSet presAssocID="{B1597E60-408D-48F1-8224-896C5701FA73}" presName="parentLin" presStyleCnt="0"/>
      <dgm:spPr/>
    </dgm:pt>
    <dgm:pt modelId="{9C009581-A639-4DF7-9A58-912132F9F3DF}" type="pres">
      <dgm:prSet presAssocID="{B1597E60-408D-48F1-8224-896C5701FA73}" presName="parentLeftMargin" presStyleLbl="node1" presStyleIdx="0" presStyleCnt="6"/>
      <dgm:spPr/>
    </dgm:pt>
    <dgm:pt modelId="{55AB1813-19A6-4005-A92E-632AF1C87BF9}" type="pres">
      <dgm:prSet presAssocID="{B1597E60-408D-48F1-8224-896C5701FA73}" presName="parentText" presStyleLbl="node1" presStyleIdx="1" presStyleCnt="6" custLinFactX="7143" custLinFactNeighborX="100000" custLinFactNeighborY="-3352">
        <dgm:presLayoutVars>
          <dgm:chMax val="0"/>
          <dgm:bulletEnabled val="1"/>
        </dgm:presLayoutVars>
      </dgm:prSet>
      <dgm:spPr/>
    </dgm:pt>
    <dgm:pt modelId="{ACED6649-0796-4FDA-85D7-231443B5CC5C}" type="pres">
      <dgm:prSet presAssocID="{B1597E60-408D-48F1-8224-896C5701FA73}" presName="negativeSpace" presStyleCnt="0"/>
      <dgm:spPr/>
    </dgm:pt>
    <dgm:pt modelId="{228F69AD-4D55-48BF-8F1B-B305598552FD}" type="pres">
      <dgm:prSet presAssocID="{B1597E60-408D-48F1-8224-896C5701FA73}" presName="childText" presStyleLbl="conFgAcc1" presStyleIdx="1" presStyleCnt="6">
        <dgm:presLayoutVars>
          <dgm:bulletEnabled val="1"/>
        </dgm:presLayoutVars>
      </dgm:prSet>
      <dgm:spPr/>
    </dgm:pt>
    <dgm:pt modelId="{BB4542F8-690C-497E-BC2D-D8C48A0B5084}" type="pres">
      <dgm:prSet presAssocID="{DAA5C0B9-5991-41B3-A281-FE968E6E25A6}" presName="spaceBetweenRectangles" presStyleCnt="0"/>
      <dgm:spPr/>
    </dgm:pt>
    <dgm:pt modelId="{ED5A6701-8B55-4530-9498-66DD11789E43}" type="pres">
      <dgm:prSet presAssocID="{1D920C80-24C7-41CF-A7DA-780A47078603}" presName="parentLin" presStyleCnt="0"/>
      <dgm:spPr/>
    </dgm:pt>
    <dgm:pt modelId="{72DC0FB6-6A0C-4143-8C0C-3D3D0042C9CD}" type="pres">
      <dgm:prSet presAssocID="{1D920C80-24C7-41CF-A7DA-780A47078603}" presName="parentLeftMargin" presStyleLbl="node1" presStyleIdx="1" presStyleCnt="6"/>
      <dgm:spPr/>
    </dgm:pt>
    <dgm:pt modelId="{1F48C92B-BF64-4573-B3D5-AA1B5D9F2D98}" type="pres">
      <dgm:prSet presAssocID="{1D920C80-24C7-41CF-A7DA-780A47078603}" presName="parentText" presStyleLbl="node1" presStyleIdx="2" presStyleCnt="6" custLinFactX="7143" custLinFactNeighborX="100000" custLinFactNeighborY="4115">
        <dgm:presLayoutVars>
          <dgm:chMax val="0"/>
          <dgm:bulletEnabled val="1"/>
        </dgm:presLayoutVars>
      </dgm:prSet>
      <dgm:spPr/>
    </dgm:pt>
    <dgm:pt modelId="{BAB0D13E-CEAF-4814-A3BD-31CFEEF39309}" type="pres">
      <dgm:prSet presAssocID="{1D920C80-24C7-41CF-A7DA-780A47078603}" presName="negativeSpace" presStyleCnt="0"/>
      <dgm:spPr/>
    </dgm:pt>
    <dgm:pt modelId="{F42B1F62-5363-4A3A-BDB5-57E2E1BDFB7A}" type="pres">
      <dgm:prSet presAssocID="{1D920C80-24C7-41CF-A7DA-780A47078603}" presName="childText" presStyleLbl="conFgAcc1" presStyleIdx="2" presStyleCnt="6">
        <dgm:presLayoutVars>
          <dgm:bulletEnabled val="1"/>
        </dgm:presLayoutVars>
      </dgm:prSet>
      <dgm:spPr/>
    </dgm:pt>
    <dgm:pt modelId="{338125A5-A89F-4FDB-A2A6-E59FD1DB84F1}" type="pres">
      <dgm:prSet presAssocID="{D105017E-5164-48B8-B71D-1B27DAAA0FBC}" presName="spaceBetweenRectangles" presStyleCnt="0"/>
      <dgm:spPr/>
    </dgm:pt>
    <dgm:pt modelId="{0B9F8A0A-8A6B-4F7A-BC56-D8C20ABFF2BD}" type="pres">
      <dgm:prSet presAssocID="{DC015CE5-F127-437B-9F71-558471520756}" presName="parentLin" presStyleCnt="0"/>
      <dgm:spPr/>
    </dgm:pt>
    <dgm:pt modelId="{43644711-507A-4DF4-B27F-925D9B1CEA39}" type="pres">
      <dgm:prSet presAssocID="{DC015CE5-F127-437B-9F71-558471520756}" presName="parentLeftMargin" presStyleLbl="node1" presStyleIdx="2" presStyleCnt="6"/>
      <dgm:spPr/>
    </dgm:pt>
    <dgm:pt modelId="{1A6B9199-8375-461A-ABA0-E4EC6EDF6080}" type="pres">
      <dgm:prSet presAssocID="{DC015CE5-F127-437B-9F71-558471520756}" presName="parentText" presStyleLbl="node1" presStyleIdx="3" presStyleCnt="6" custLinFactX="7143" custLinFactNeighborX="100000" custLinFactNeighborY="6705">
        <dgm:presLayoutVars>
          <dgm:chMax val="0"/>
          <dgm:bulletEnabled val="1"/>
        </dgm:presLayoutVars>
      </dgm:prSet>
      <dgm:spPr/>
    </dgm:pt>
    <dgm:pt modelId="{F70AEAE0-CF57-4552-A265-6AAAC46BDA59}" type="pres">
      <dgm:prSet presAssocID="{DC015CE5-F127-437B-9F71-558471520756}" presName="negativeSpace" presStyleCnt="0"/>
      <dgm:spPr/>
    </dgm:pt>
    <dgm:pt modelId="{00FFCB1A-421C-4A62-BAA1-1691A1E260CA}" type="pres">
      <dgm:prSet presAssocID="{DC015CE5-F127-437B-9F71-558471520756}" presName="childText" presStyleLbl="conFgAcc1" presStyleIdx="3" presStyleCnt="6">
        <dgm:presLayoutVars>
          <dgm:bulletEnabled val="1"/>
        </dgm:presLayoutVars>
      </dgm:prSet>
      <dgm:spPr/>
    </dgm:pt>
    <dgm:pt modelId="{DEED7E64-C856-4143-B471-80C7AE74248A}" type="pres">
      <dgm:prSet presAssocID="{BD0B584D-B5AC-4AF6-A830-ABA7514ED38E}" presName="spaceBetweenRectangles" presStyleCnt="0"/>
      <dgm:spPr/>
    </dgm:pt>
    <dgm:pt modelId="{78A0B4F2-E667-4BA5-A5FF-53F73E31CAEC}" type="pres">
      <dgm:prSet presAssocID="{D68AE443-52F4-41BA-B483-C3FB0BC9BBB4}" presName="parentLin" presStyleCnt="0"/>
      <dgm:spPr/>
    </dgm:pt>
    <dgm:pt modelId="{5D66AD2C-D2DA-4959-9202-53D3D4EB795B}" type="pres">
      <dgm:prSet presAssocID="{D68AE443-52F4-41BA-B483-C3FB0BC9BBB4}" presName="parentLeftMargin" presStyleLbl="node1" presStyleIdx="3" presStyleCnt="6"/>
      <dgm:spPr/>
    </dgm:pt>
    <dgm:pt modelId="{EEDE9201-A371-4CA4-A00A-DCEC88793349}" type="pres">
      <dgm:prSet presAssocID="{D68AE443-52F4-41BA-B483-C3FB0BC9BBB4}" presName="parentText" presStyleLbl="node1" presStyleIdx="4" presStyleCnt="6" custLinFactX="7143" custLinFactNeighborX="100000" custLinFactNeighborY="-3352">
        <dgm:presLayoutVars>
          <dgm:chMax val="0"/>
          <dgm:bulletEnabled val="1"/>
        </dgm:presLayoutVars>
      </dgm:prSet>
      <dgm:spPr/>
    </dgm:pt>
    <dgm:pt modelId="{A217A0E8-DE00-4898-A20E-41FB74B65780}" type="pres">
      <dgm:prSet presAssocID="{D68AE443-52F4-41BA-B483-C3FB0BC9BBB4}" presName="negativeSpace" presStyleCnt="0"/>
      <dgm:spPr/>
    </dgm:pt>
    <dgm:pt modelId="{CE50BD42-0B8A-4373-8667-0450D23BE329}" type="pres">
      <dgm:prSet presAssocID="{D68AE443-52F4-41BA-B483-C3FB0BC9BBB4}" presName="childText" presStyleLbl="conFgAcc1" presStyleIdx="4" presStyleCnt="6">
        <dgm:presLayoutVars>
          <dgm:bulletEnabled val="1"/>
        </dgm:presLayoutVars>
      </dgm:prSet>
      <dgm:spPr/>
    </dgm:pt>
    <dgm:pt modelId="{33DBD8C7-9225-4DDF-80BB-4178887D9DD1}" type="pres">
      <dgm:prSet presAssocID="{0EA60A67-DB0E-48B8-9E69-40A7689FADB3}" presName="spaceBetweenRectangles" presStyleCnt="0"/>
      <dgm:spPr/>
    </dgm:pt>
    <dgm:pt modelId="{845C6661-450A-48E6-9A07-D750E7CA7596}" type="pres">
      <dgm:prSet presAssocID="{2FAD970B-DD85-488B-96CA-B564846C7E2F}" presName="parentLin" presStyleCnt="0"/>
      <dgm:spPr/>
    </dgm:pt>
    <dgm:pt modelId="{485BB65B-5899-4D90-AE23-0C7D5F265B7D}" type="pres">
      <dgm:prSet presAssocID="{2FAD970B-DD85-488B-96CA-B564846C7E2F}" presName="parentLeftMargin" presStyleLbl="node1" presStyleIdx="4" presStyleCnt="6"/>
      <dgm:spPr/>
    </dgm:pt>
    <dgm:pt modelId="{2C3EDB09-BD99-4141-B20C-EE3C9519F2B2}" type="pres">
      <dgm:prSet presAssocID="{2FAD970B-DD85-488B-96CA-B564846C7E2F}" presName="parentText" presStyleLbl="node1" presStyleIdx="5" presStyleCnt="6" custLinFactX="7143" custLinFactNeighborX="100000">
        <dgm:presLayoutVars>
          <dgm:chMax val="0"/>
          <dgm:bulletEnabled val="1"/>
        </dgm:presLayoutVars>
      </dgm:prSet>
      <dgm:spPr/>
    </dgm:pt>
    <dgm:pt modelId="{7D7D0827-B733-4A12-A259-B371A1DAF130}" type="pres">
      <dgm:prSet presAssocID="{2FAD970B-DD85-488B-96CA-B564846C7E2F}" presName="negativeSpace" presStyleCnt="0"/>
      <dgm:spPr/>
    </dgm:pt>
    <dgm:pt modelId="{A8275452-D677-44FD-B228-BE9442EEFA40}" type="pres">
      <dgm:prSet presAssocID="{2FAD970B-DD85-488B-96CA-B564846C7E2F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CC914301-5B89-4708-901B-568A69E79A6F}" srcId="{4A56166A-A800-42AD-85CA-3255A911BFDD}" destId="{171647C0-DD84-4F61-A5A3-601ACBDC365F}" srcOrd="0" destOrd="0" parTransId="{BF2903AB-56C2-4F81-8D0D-B2B18464F0F3}" sibTransId="{B5B5FD36-FC13-4423-BA02-B40575A4AE1E}"/>
    <dgm:cxn modelId="{28763F06-01D1-4071-9633-F0B7FAF9B3DD}" srcId="{4A56166A-A800-42AD-85CA-3255A911BFDD}" destId="{D68AE443-52F4-41BA-B483-C3FB0BC9BBB4}" srcOrd="4" destOrd="0" parTransId="{5A158C67-D347-429A-8B1B-069B24E8C4BE}" sibTransId="{0EA60A67-DB0E-48B8-9E69-40A7689FADB3}"/>
    <dgm:cxn modelId="{27DE740C-33E0-495A-9648-0CDCA22586C6}" srcId="{4A56166A-A800-42AD-85CA-3255A911BFDD}" destId="{DC015CE5-F127-437B-9F71-558471520756}" srcOrd="3" destOrd="0" parTransId="{EEAD6C98-908A-461F-8E89-CD18385F9253}" sibTransId="{BD0B584D-B5AC-4AF6-A830-ABA7514ED38E}"/>
    <dgm:cxn modelId="{F4C2AB32-4347-47CB-96D3-00969337FAE0}" type="presOf" srcId="{171647C0-DD84-4F61-A5A3-601ACBDC365F}" destId="{AA962B7C-17C0-4927-8215-1886E1A792DB}" srcOrd="1" destOrd="0" presId="urn:microsoft.com/office/officeart/2005/8/layout/list1"/>
    <dgm:cxn modelId="{A14F2F6E-6644-4409-85C4-76666D5AB803}" type="presOf" srcId="{D68AE443-52F4-41BA-B483-C3FB0BC9BBB4}" destId="{EEDE9201-A371-4CA4-A00A-DCEC88793349}" srcOrd="1" destOrd="0" presId="urn:microsoft.com/office/officeart/2005/8/layout/list1"/>
    <dgm:cxn modelId="{3B260B5A-0300-4EF1-B5E9-D0760966C846}" type="presOf" srcId="{2FAD970B-DD85-488B-96CA-B564846C7E2F}" destId="{2C3EDB09-BD99-4141-B20C-EE3C9519F2B2}" srcOrd="1" destOrd="0" presId="urn:microsoft.com/office/officeart/2005/8/layout/list1"/>
    <dgm:cxn modelId="{6CD0637C-AA7B-44EF-84EE-B693FC3F60EA}" type="presOf" srcId="{B1597E60-408D-48F1-8224-896C5701FA73}" destId="{55AB1813-19A6-4005-A92E-632AF1C87BF9}" srcOrd="1" destOrd="0" presId="urn:microsoft.com/office/officeart/2005/8/layout/list1"/>
    <dgm:cxn modelId="{92DE3092-B90E-4413-8CCB-1599635DF8FA}" srcId="{4A56166A-A800-42AD-85CA-3255A911BFDD}" destId="{2FAD970B-DD85-488B-96CA-B564846C7E2F}" srcOrd="5" destOrd="0" parTransId="{406CCAA5-89B3-4D07-8C88-91E1E3693097}" sibTransId="{CFF6A3E8-94F1-4402-9706-8660BBA2599E}"/>
    <dgm:cxn modelId="{8BC38C94-D976-4B21-B30F-DAE599FED1BF}" type="presOf" srcId="{1D920C80-24C7-41CF-A7DA-780A47078603}" destId="{72DC0FB6-6A0C-4143-8C0C-3D3D0042C9CD}" srcOrd="0" destOrd="0" presId="urn:microsoft.com/office/officeart/2005/8/layout/list1"/>
    <dgm:cxn modelId="{BFCDDD97-4AA9-4D49-92F0-8E01299EB146}" srcId="{4A56166A-A800-42AD-85CA-3255A911BFDD}" destId="{B1597E60-408D-48F1-8224-896C5701FA73}" srcOrd="1" destOrd="0" parTransId="{B5837D8C-456A-4D45-9753-5232AEE184BF}" sibTransId="{DAA5C0B9-5991-41B3-A281-FE968E6E25A6}"/>
    <dgm:cxn modelId="{A30B8A9A-4357-45CD-9E3B-5A104B7DAECC}" type="presOf" srcId="{D68AE443-52F4-41BA-B483-C3FB0BC9BBB4}" destId="{5D66AD2C-D2DA-4959-9202-53D3D4EB795B}" srcOrd="0" destOrd="0" presId="urn:microsoft.com/office/officeart/2005/8/layout/list1"/>
    <dgm:cxn modelId="{2C30EBA7-54DC-4C19-9001-CBCF19773A65}" type="presOf" srcId="{B1597E60-408D-48F1-8224-896C5701FA73}" destId="{9C009581-A639-4DF7-9A58-912132F9F3DF}" srcOrd="0" destOrd="0" presId="urn:microsoft.com/office/officeart/2005/8/layout/list1"/>
    <dgm:cxn modelId="{9B3FF4A8-8E6E-41C9-8AB4-27B745C84147}" srcId="{4A56166A-A800-42AD-85CA-3255A911BFDD}" destId="{1D920C80-24C7-41CF-A7DA-780A47078603}" srcOrd="2" destOrd="0" parTransId="{D1D6E2D5-6251-40B1-A9AF-EE090149FF11}" sibTransId="{D105017E-5164-48B8-B71D-1B27DAAA0FBC}"/>
    <dgm:cxn modelId="{3D5EB9A9-90C2-4262-8073-329CC25FE631}" type="presOf" srcId="{171647C0-DD84-4F61-A5A3-601ACBDC365F}" destId="{CF967B8A-B856-4FCF-A21E-EB43933B830A}" srcOrd="0" destOrd="0" presId="urn:microsoft.com/office/officeart/2005/8/layout/list1"/>
    <dgm:cxn modelId="{FCFD02AD-B1D0-4150-A655-5001710F10F5}" type="presOf" srcId="{4A56166A-A800-42AD-85CA-3255A911BFDD}" destId="{6482D36B-F68D-47CE-8814-5495E7F1AD39}" srcOrd="0" destOrd="0" presId="urn:microsoft.com/office/officeart/2005/8/layout/list1"/>
    <dgm:cxn modelId="{DCC742B1-5B36-4EBA-8E93-188188C5DE99}" type="presOf" srcId="{2FAD970B-DD85-488B-96CA-B564846C7E2F}" destId="{485BB65B-5899-4D90-AE23-0C7D5F265B7D}" srcOrd="0" destOrd="0" presId="urn:microsoft.com/office/officeart/2005/8/layout/list1"/>
    <dgm:cxn modelId="{78400AC2-2737-4D89-B865-7C96296EE508}" type="presOf" srcId="{DC015CE5-F127-437B-9F71-558471520756}" destId="{1A6B9199-8375-461A-ABA0-E4EC6EDF6080}" srcOrd="1" destOrd="0" presId="urn:microsoft.com/office/officeart/2005/8/layout/list1"/>
    <dgm:cxn modelId="{4BF417CB-8B3C-45C0-87DF-58F6BBEC769E}" type="presOf" srcId="{DC015CE5-F127-437B-9F71-558471520756}" destId="{43644711-507A-4DF4-B27F-925D9B1CEA39}" srcOrd="0" destOrd="0" presId="urn:microsoft.com/office/officeart/2005/8/layout/list1"/>
    <dgm:cxn modelId="{64B3B6F6-8D4D-4238-8ED9-C6FFB3A50F16}" type="presOf" srcId="{1D920C80-24C7-41CF-A7DA-780A47078603}" destId="{1F48C92B-BF64-4573-B3D5-AA1B5D9F2D98}" srcOrd="1" destOrd="0" presId="urn:microsoft.com/office/officeart/2005/8/layout/list1"/>
    <dgm:cxn modelId="{CEC96293-232E-409E-91EB-9A5659CAE16D}" type="presParOf" srcId="{6482D36B-F68D-47CE-8814-5495E7F1AD39}" destId="{4EF4D6DF-DF67-47AA-A24C-F399D623E5FA}" srcOrd="0" destOrd="0" presId="urn:microsoft.com/office/officeart/2005/8/layout/list1"/>
    <dgm:cxn modelId="{1FAF2316-D0CE-4939-9001-56E182398211}" type="presParOf" srcId="{4EF4D6DF-DF67-47AA-A24C-F399D623E5FA}" destId="{CF967B8A-B856-4FCF-A21E-EB43933B830A}" srcOrd="0" destOrd="0" presId="urn:microsoft.com/office/officeart/2005/8/layout/list1"/>
    <dgm:cxn modelId="{F192093F-AA50-4BC7-8017-DDA640BAFEB3}" type="presParOf" srcId="{4EF4D6DF-DF67-47AA-A24C-F399D623E5FA}" destId="{AA962B7C-17C0-4927-8215-1886E1A792DB}" srcOrd="1" destOrd="0" presId="urn:microsoft.com/office/officeart/2005/8/layout/list1"/>
    <dgm:cxn modelId="{3AC88258-F18D-47F3-88D3-9999B214DA94}" type="presParOf" srcId="{6482D36B-F68D-47CE-8814-5495E7F1AD39}" destId="{D0A33906-6D45-4145-AEF3-F6710D5C160F}" srcOrd="1" destOrd="0" presId="urn:microsoft.com/office/officeart/2005/8/layout/list1"/>
    <dgm:cxn modelId="{DBA76C8C-5119-4B2B-9F55-EA02F0FC5E83}" type="presParOf" srcId="{6482D36B-F68D-47CE-8814-5495E7F1AD39}" destId="{B02DC5AF-ED83-4454-8E9B-C9A3F2D0A1F2}" srcOrd="2" destOrd="0" presId="urn:microsoft.com/office/officeart/2005/8/layout/list1"/>
    <dgm:cxn modelId="{FF544D86-82FF-4977-8BE9-21F182FA6661}" type="presParOf" srcId="{6482D36B-F68D-47CE-8814-5495E7F1AD39}" destId="{94C3EEDC-867C-4823-B963-6C60B72AF970}" srcOrd="3" destOrd="0" presId="urn:microsoft.com/office/officeart/2005/8/layout/list1"/>
    <dgm:cxn modelId="{3B2863D3-D043-4497-8166-0A192E0DE117}" type="presParOf" srcId="{6482D36B-F68D-47CE-8814-5495E7F1AD39}" destId="{AACE1152-710A-4D5C-B182-E03926CD53DF}" srcOrd="4" destOrd="0" presId="urn:microsoft.com/office/officeart/2005/8/layout/list1"/>
    <dgm:cxn modelId="{F773550A-5BB4-49FD-836C-5D152FEF2F6A}" type="presParOf" srcId="{AACE1152-710A-4D5C-B182-E03926CD53DF}" destId="{9C009581-A639-4DF7-9A58-912132F9F3DF}" srcOrd="0" destOrd="0" presId="urn:microsoft.com/office/officeart/2005/8/layout/list1"/>
    <dgm:cxn modelId="{3AF13541-46CB-4F8D-A79C-C0A3F8EA90CA}" type="presParOf" srcId="{AACE1152-710A-4D5C-B182-E03926CD53DF}" destId="{55AB1813-19A6-4005-A92E-632AF1C87BF9}" srcOrd="1" destOrd="0" presId="urn:microsoft.com/office/officeart/2005/8/layout/list1"/>
    <dgm:cxn modelId="{6F53B3FB-9ECB-4B89-828C-00972FEFD81A}" type="presParOf" srcId="{6482D36B-F68D-47CE-8814-5495E7F1AD39}" destId="{ACED6649-0796-4FDA-85D7-231443B5CC5C}" srcOrd="5" destOrd="0" presId="urn:microsoft.com/office/officeart/2005/8/layout/list1"/>
    <dgm:cxn modelId="{8C2CE4CB-F4D6-461B-9C3F-AB5E016E42D1}" type="presParOf" srcId="{6482D36B-F68D-47CE-8814-5495E7F1AD39}" destId="{228F69AD-4D55-48BF-8F1B-B305598552FD}" srcOrd="6" destOrd="0" presId="urn:microsoft.com/office/officeart/2005/8/layout/list1"/>
    <dgm:cxn modelId="{10F5EA4F-5CC1-4353-811C-8EA83C6BA1D4}" type="presParOf" srcId="{6482D36B-F68D-47CE-8814-5495E7F1AD39}" destId="{BB4542F8-690C-497E-BC2D-D8C48A0B5084}" srcOrd="7" destOrd="0" presId="urn:microsoft.com/office/officeart/2005/8/layout/list1"/>
    <dgm:cxn modelId="{BE41DC67-9624-4C9A-88DC-1EA55F2C584E}" type="presParOf" srcId="{6482D36B-F68D-47CE-8814-5495E7F1AD39}" destId="{ED5A6701-8B55-4530-9498-66DD11789E43}" srcOrd="8" destOrd="0" presId="urn:microsoft.com/office/officeart/2005/8/layout/list1"/>
    <dgm:cxn modelId="{7A4F09D5-8CE4-402A-854C-7E9D031F5611}" type="presParOf" srcId="{ED5A6701-8B55-4530-9498-66DD11789E43}" destId="{72DC0FB6-6A0C-4143-8C0C-3D3D0042C9CD}" srcOrd="0" destOrd="0" presId="urn:microsoft.com/office/officeart/2005/8/layout/list1"/>
    <dgm:cxn modelId="{75AA06CA-7BCC-4C9C-AE35-A78530998302}" type="presParOf" srcId="{ED5A6701-8B55-4530-9498-66DD11789E43}" destId="{1F48C92B-BF64-4573-B3D5-AA1B5D9F2D98}" srcOrd="1" destOrd="0" presId="urn:microsoft.com/office/officeart/2005/8/layout/list1"/>
    <dgm:cxn modelId="{DE4C73F5-EBB7-4CBC-9900-30B12173F133}" type="presParOf" srcId="{6482D36B-F68D-47CE-8814-5495E7F1AD39}" destId="{BAB0D13E-CEAF-4814-A3BD-31CFEEF39309}" srcOrd="9" destOrd="0" presId="urn:microsoft.com/office/officeart/2005/8/layout/list1"/>
    <dgm:cxn modelId="{D52414F6-EFD2-4FB5-A574-DA17466D4314}" type="presParOf" srcId="{6482D36B-F68D-47CE-8814-5495E7F1AD39}" destId="{F42B1F62-5363-4A3A-BDB5-57E2E1BDFB7A}" srcOrd="10" destOrd="0" presId="urn:microsoft.com/office/officeart/2005/8/layout/list1"/>
    <dgm:cxn modelId="{679EBD39-BBFB-450E-B581-FA82E6A13EB2}" type="presParOf" srcId="{6482D36B-F68D-47CE-8814-5495E7F1AD39}" destId="{338125A5-A89F-4FDB-A2A6-E59FD1DB84F1}" srcOrd="11" destOrd="0" presId="urn:microsoft.com/office/officeart/2005/8/layout/list1"/>
    <dgm:cxn modelId="{F3140105-2FE1-43E4-A622-9295A19F19EE}" type="presParOf" srcId="{6482D36B-F68D-47CE-8814-5495E7F1AD39}" destId="{0B9F8A0A-8A6B-4F7A-BC56-D8C20ABFF2BD}" srcOrd="12" destOrd="0" presId="urn:microsoft.com/office/officeart/2005/8/layout/list1"/>
    <dgm:cxn modelId="{8747B7A4-E7C6-4A8F-97D2-3500273FFCD0}" type="presParOf" srcId="{0B9F8A0A-8A6B-4F7A-BC56-D8C20ABFF2BD}" destId="{43644711-507A-4DF4-B27F-925D9B1CEA39}" srcOrd="0" destOrd="0" presId="urn:microsoft.com/office/officeart/2005/8/layout/list1"/>
    <dgm:cxn modelId="{257F60FD-370F-4312-A3A9-6450DC741A29}" type="presParOf" srcId="{0B9F8A0A-8A6B-4F7A-BC56-D8C20ABFF2BD}" destId="{1A6B9199-8375-461A-ABA0-E4EC6EDF6080}" srcOrd="1" destOrd="0" presId="urn:microsoft.com/office/officeart/2005/8/layout/list1"/>
    <dgm:cxn modelId="{9362F66A-F969-4188-8E8C-C001E02DFD9F}" type="presParOf" srcId="{6482D36B-F68D-47CE-8814-5495E7F1AD39}" destId="{F70AEAE0-CF57-4552-A265-6AAAC46BDA59}" srcOrd="13" destOrd="0" presId="urn:microsoft.com/office/officeart/2005/8/layout/list1"/>
    <dgm:cxn modelId="{430EF379-6751-4A72-9896-DC7582B1018B}" type="presParOf" srcId="{6482D36B-F68D-47CE-8814-5495E7F1AD39}" destId="{00FFCB1A-421C-4A62-BAA1-1691A1E260CA}" srcOrd="14" destOrd="0" presId="urn:microsoft.com/office/officeart/2005/8/layout/list1"/>
    <dgm:cxn modelId="{5C453005-9C35-4E36-88CC-B9EF9036B2CD}" type="presParOf" srcId="{6482D36B-F68D-47CE-8814-5495E7F1AD39}" destId="{DEED7E64-C856-4143-B471-80C7AE74248A}" srcOrd="15" destOrd="0" presId="urn:microsoft.com/office/officeart/2005/8/layout/list1"/>
    <dgm:cxn modelId="{40975622-1509-4BC5-B16A-D21DEEB42307}" type="presParOf" srcId="{6482D36B-F68D-47CE-8814-5495E7F1AD39}" destId="{78A0B4F2-E667-4BA5-A5FF-53F73E31CAEC}" srcOrd="16" destOrd="0" presId="urn:microsoft.com/office/officeart/2005/8/layout/list1"/>
    <dgm:cxn modelId="{41F9FE36-E26E-4B28-AB5F-1C05F49F1A8A}" type="presParOf" srcId="{78A0B4F2-E667-4BA5-A5FF-53F73E31CAEC}" destId="{5D66AD2C-D2DA-4959-9202-53D3D4EB795B}" srcOrd="0" destOrd="0" presId="urn:microsoft.com/office/officeart/2005/8/layout/list1"/>
    <dgm:cxn modelId="{50284B2C-DFBF-4738-A0BA-287790A23826}" type="presParOf" srcId="{78A0B4F2-E667-4BA5-A5FF-53F73E31CAEC}" destId="{EEDE9201-A371-4CA4-A00A-DCEC88793349}" srcOrd="1" destOrd="0" presId="urn:microsoft.com/office/officeart/2005/8/layout/list1"/>
    <dgm:cxn modelId="{293528B4-9563-479F-80B7-C73AF14F025F}" type="presParOf" srcId="{6482D36B-F68D-47CE-8814-5495E7F1AD39}" destId="{A217A0E8-DE00-4898-A20E-41FB74B65780}" srcOrd="17" destOrd="0" presId="urn:microsoft.com/office/officeart/2005/8/layout/list1"/>
    <dgm:cxn modelId="{7B026D43-B7E7-48EE-896F-A098706DF80C}" type="presParOf" srcId="{6482D36B-F68D-47CE-8814-5495E7F1AD39}" destId="{CE50BD42-0B8A-4373-8667-0450D23BE329}" srcOrd="18" destOrd="0" presId="urn:microsoft.com/office/officeart/2005/8/layout/list1"/>
    <dgm:cxn modelId="{77A392CE-A0F6-4787-822B-9A3A6120855C}" type="presParOf" srcId="{6482D36B-F68D-47CE-8814-5495E7F1AD39}" destId="{33DBD8C7-9225-4DDF-80BB-4178887D9DD1}" srcOrd="19" destOrd="0" presId="urn:microsoft.com/office/officeart/2005/8/layout/list1"/>
    <dgm:cxn modelId="{82E5FF36-B5D5-49DB-B70F-4765A016891E}" type="presParOf" srcId="{6482D36B-F68D-47CE-8814-5495E7F1AD39}" destId="{845C6661-450A-48E6-9A07-D750E7CA7596}" srcOrd="20" destOrd="0" presId="urn:microsoft.com/office/officeart/2005/8/layout/list1"/>
    <dgm:cxn modelId="{0D6D92A3-4921-4B3D-823F-78F855505729}" type="presParOf" srcId="{845C6661-450A-48E6-9A07-D750E7CA7596}" destId="{485BB65B-5899-4D90-AE23-0C7D5F265B7D}" srcOrd="0" destOrd="0" presId="urn:microsoft.com/office/officeart/2005/8/layout/list1"/>
    <dgm:cxn modelId="{1E41D650-6219-4813-AA19-79C1C7D927AB}" type="presParOf" srcId="{845C6661-450A-48E6-9A07-D750E7CA7596}" destId="{2C3EDB09-BD99-4141-B20C-EE3C9519F2B2}" srcOrd="1" destOrd="0" presId="urn:microsoft.com/office/officeart/2005/8/layout/list1"/>
    <dgm:cxn modelId="{29616238-418B-4BCE-AA98-DD6987ABE023}" type="presParOf" srcId="{6482D36B-F68D-47CE-8814-5495E7F1AD39}" destId="{7D7D0827-B733-4A12-A259-B371A1DAF130}" srcOrd="21" destOrd="0" presId="urn:microsoft.com/office/officeart/2005/8/layout/list1"/>
    <dgm:cxn modelId="{ADD1E0C2-7CBD-432B-86A2-0AFD556C0455}" type="presParOf" srcId="{6482D36B-F68D-47CE-8814-5495E7F1AD39}" destId="{A8275452-D677-44FD-B228-BE9442EEFA40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2DC5AF-ED83-4454-8E9B-C9A3F2D0A1F2}">
      <dsp:nvSpPr>
        <dsp:cNvPr id="0" name=""/>
        <dsp:cNvSpPr/>
      </dsp:nvSpPr>
      <dsp:spPr>
        <a:xfrm>
          <a:off x="0" y="275529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962B7C-17C0-4927-8215-1886E1A792DB}">
      <dsp:nvSpPr>
        <dsp:cNvPr id="0" name=""/>
        <dsp:cNvSpPr/>
      </dsp:nvSpPr>
      <dsp:spPr>
        <a:xfrm>
          <a:off x="1577350" y="9849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Improved patient outcomes</a:t>
          </a:r>
          <a:endParaRPr lang="en-US" sz="2000" kern="1200" dirty="0"/>
        </a:p>
      </dsp:txBody>
      <dsp:txXfrm>
        <a:off x="1603289" y="35788"/>
        <a:ext cx="7309042" cy="479482"/>
      </dsp:txXfrm>
    </dsp:sp>
    <dsp:sp modelId="{228F69AD-4D55-48BF-8F1B-B305598552FD}">
      <dsp:nvSpPr>
        <dsp:cNvPr id="0" name=""/>
        <dsp:cNvSpPr/>
      </dsp:nvSpPr>
      <dsp:spPr>
        <a:xfrm>
          <a:off x="0" y="1092009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AB1813-19A6-4005-A92E-632AF1C87BF9}">
      <dsp:nvSpPr>
        <dsp:cNvPr id="0" name=""/>
        <dsp:cNvSpPr/>
      </dsp:nvSpPr>
      <dsp:spPr>
        <a:xfrm>
          <a:off x="1577350" y="808518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Increased efficiency</a:t>
          </a:r>
          <a:endParaRPr lang="en-US" sz="2000" kern="1200" dirty="0"/>
        </a:p>
      </dsp:txBody>
      <dsp:txXfrm>
        <a:off x="1603289" y="834457"/>
        <a:ext cx="7309042" cy="479482"/>
      </dsp:txXfrm>
    </dsp:sp>
    <dsp:sp modelId="{F42B1F62-5363-4A3A-BDB5-57E2E1BDFB7A}">
      <dsp:nvSpPr>
        <dsp:cNvPr id="0" name=""/>
        <dsp:cNvSpPr/>
      </dsp:nvSpPr>
      <dsp:spPr>
        <a:xfrm>
          <a:off x="0" y="1908489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48C92B-BF64-4573-B3D5-AA1B5D9F2D98}">
      <dsp:nvSpPr>
        <dsp:cNvPr id="0" name=""/>
        <dsp:cNvSpPr/>
      </dsp:nvSpPr>
      <dsp:spPr>
        <a:xfrm>
          <a:off x="1577350" y="1664675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Reduced healthcare costs</a:t>
          </a:r>
          <a:endParaRPr lang="en-US" sz="2000" kern="1200" dirty="0"/>
        </a:p>
      </dsp:txBody>
      <dsp:txXfrm>
        <a:off x="1603289" y="1690614"/>
        <a:ext cx="7309042" cy="479482"/>
      </dsp:txXfrm>
    </dsp:sp>
    <dsp:sp modelId="{00FFCB1A-421C-4A62-BAA1-1691A1E260CA}">
      <dsp:nvSpPr>
        <dsp:cNvPr id="0" name=""/>
        <dsp:cNvSpPr/>
      </dsp:nvSpPr>
      <dsp:spPr>
        <a:xfrm>
          <a:off x="0" y="2724970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6B9199-8375-461A-ABA0-E4EC6EDF6080}">
      <dsp:nvSpPr>
        <dsp:cNvPr id="0" name=""/>
        <dsp:cNvSpPr/>
      </dsp:nvSpPr>
      <dsp:spPr>
        <a:xfrm>
          <a:off x="1577350" y="2494917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/>
            <a:t>Improved patient experience</a:t>
          </a:r>
          <a:endParaRPr lang="en-US" sz="2000" kern="1200" dirty="0"/>
        </a:p>
      </dsp:txBody>
      <dsp:txXfrm>
        <a:off x="1603289" y="2520856"/>
        <a:ext cx="7309042" cy="479482"/>
      </dsp:txXfrm>
    </dsp:sp>
    <dsp:sp modelId="{CE50BD42-0B8A-4373-8667-0450D23BE329}">
      <dsp:nvSpPr>
        <dsp:cNvPr id="0" name=""/>
        <dsp:cNvSpPr/>
      </dsp:nvSpPr>
      <dsp:spPr>
        <a:xfrm>
          <a:off x="0" y="3541450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E9201-A371-4CA4-A00A-DCEC88793349}">
      <dsp:nvSpPr>
        <dsp:cNvPr id="0" name=""/>
        <dsp:cNvSpPr/>
      </dsp:nvSpPr>
      <dsp:spPr>
        <a:xfrm>
          <a:off x="1577350" y="3257958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Competitive edge</a:t>
          </a:r>
          <a:endParaRPr lang="en-US" sz="2000" kern="1200" dirty="0"/>
        </a:p>
      </dsp:txBody>
      <dsp:txXfrm>
        <a:off x="1603289" y="3283897"/>
        <a:ext cx="7309042" cy="479482"/>
      </dsp:txXfrm>
    </dsp:sp>
    <dsp:sp modelId="{A8275452-D677-44FD-B228-BE9442EEFA40}">
      <dsp:nvSpPr>
        <dsp:cNvPr id="0" name=""/>
        <dsp:cNvSpPr/>
      </dsp:nvSpPr>
      <dsp:spPr>
        <a:xfrm>
          <a:off x="0" y="4357930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EDB09-BD99-4141-B20C-EE3C9519F2B2}">
      <dsp:nvSpPr>
        <dsp:cNvPr id="0" name=""/>
        <dsp:cNvSpPr/>
      </dsp:nvSpPr>
      <dsp:spPr>
        <a:xfrm>
          <a:off x="1577350" y="4092250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Research</a:t>
          </a:r>
          <a:endParaRPr lang="en-US" sz="2000" kern="1200" dirty="0"/>
        </a:p>
      </dsp:txBody>
      <dsp:txXfrm>
        <a:off x="1603289" y="4118189"/>
        <a:ext cx="7309042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1/30/2023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363E220-DFE9-4FB2-B730-4D2642E533A3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5D388C46-9376-4F7D-AC91-A1AF12AA2776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35B5E95F-720D-46C0-B0CF-D7BE2D754EB5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76ED0E24-00F1-47B2-AB43-AD3E85473084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6CC8628F-0EF4-4435-93D9-0BC7A4A46A74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48F36F99-22B5-45B7-8354-B7043BB0EA18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fld id="{6305C22A-4942-4C6E-8A8D-B860B2A91770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fld id="{D8903BAF-AEE4-4A44-90FD-7329B481637A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FD04CAA-7ECE-4F82-B63F-7368EE436A4E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FF27B843-CAB2-41C6-A772-B25B6B493806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7422B43B-06BB-477E-85A1-E254D98CE1B2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38B5A96-F5A8-41E2-935B-8D9516B79B74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352E03C5-08A5-4369-ACF4-AC76A59AFEB8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B97C8-E3BB-4B6E-9F31-80CA0679147B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vypro.com/project/cancer-research-analytics" TargetMode="External"/><Relationship Id="rId2" Type="http://schemas.openxmlformats.org/officeDocument/2006/relationships/hyperlink" Target="https://github.com/NancyArmah/Cancer_Classification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kaggle.com/datasets/uciml/breast-cancer-wisconsin-data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5964" y="4069642"/>
            <a:ext cx="7148945" cy="1122202"/>
          </a:xfrm>
        </p:spPr>
        <p:txBody>
          <a:bodyPr/>
          <a:lstStyle/>
          <a:p>
            <a:pPr algn="r"/>
            <a:r>
              <a:rPr lang="en-US" dirty="0"/>
              <a:t>Breast Cancer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191844"/>
            <a:ext cx="5332614" cy="396660"/>
          </a:xfrm>
        </p:spPr>
        <p:txBody>
          <a:bodyPr>
            <a:normAutofit/>
          </a:bodyPr>
          <a:lstStyle/>
          <a:p>
            <a:pPr algn="r"/>
            <a:r>
              <a:rPr lang="en-US" sz="2000" dirty="0"/>
              <a:t>OASIS ANALYTICS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C5AA77A-DB1E-4BFA-8B50-A01E9F21E56B}"/>
              </a:ext>
            </a:extLst>
          </p:cNvPr>
          <p:cNvSpPr txBox="1">
            <a:spLocks/>
          </p:cNvSpPr>
          <p:nvPr/>
        </p:nvSpPr>
        <p:spPr>
          <a:xfrm>
            <a:off x="6611463" y="5588504"/>
            <a:ext cx="5137192" cy="396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30/01/2023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ntent Placeholder 28" descr="Graphical user interface&#10;&#10;Description automatically generated">
            <a:extLst>
              <a:ext uri="{FF2B5EF4-FFF2-40B4-BE49-F238E27FC236}">
                <a16:creationId xmlns:a16="http://schemas.microsoft.com/office/drawing/2014/main" id="{EEFBE7AC-1A8A-2D00-DE06-B9C304DAC71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63439" y="3619378"/>
            <a:ext cx="5380382" cy="291223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B79A3-5C2F-03B8-DD7F-8CA057C8B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B843-CAB2-41C6-A772-B25B6B493806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77CC8-2925-E1DB-46D5-169DF66C3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1CDFA-9A01-1E21-96E1-8B2550ABD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7" name="Content Placeholder 2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B6B1A6-6A30-700E-451E-9EC75E0F1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77197" y="863594"/>
            <a:ext cx="5107133" cy="2782354"/>
          </a:xfrm>
        </p:spPr>
      </p:pic>
      <p:sp>
        <p:nvSpPr>
          <p:cNvPr id="46" name="Cylinder 45">
            <a:extLst>
              <a:ext uri="{FF2B5EF4-FFF2-40B4-BE49-F238E27FC236}">
                <a16:creationId xmlns:a16="http://schemas.microsoft.com/office/drawing/2014/main" id="{44C7268B-2E49-89AD-FCEA-B1744A8B7690}"/>
              </a:ext>
            </a:extLst>
          </p:cNvPr>
          <p:cNvSpPr/>
          <p:nvPr/>
        </p:nvSpPr>
        <p:spPr>
          <a:xfrm>
            <a:off x="461955" y="5187987"/>
            <a:ext cx="1053824" cy="1111057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7" name="Picture 46" descr="Logo&#10;&#10;Description automatically generated">
            <a:extLst>
              <a:ext uri="{FF2B5EF4-FFF2-40B4-BE49-F238E27FC236}">
                <a16:creationId xmlns:a16="http://schemas.microsoft.com/office/drawing/2014/main" id="{78B6AFCC-F51D-8F21-21EC-D71315B1E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36" y="4520073"/>
            <a:ext cx="976661" cy="61060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C3FDD36-D3AB-4B59-D716-CDE0637DB4ED}"/>
              </a:ext>
            </a:extLst>
          </p:cNvPr>
          <p:cNvSpPr txBox="1"/>
          <p:nvPr/>
        </p:nvSpPr>
        <p:spPr>
          <a:xfrm>
            <a:off x="2209800" y="207697"/>
            <a:ext cx="5733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Load into database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BE3184-0B45-0EC7-77B9-A32A356032DC}"/>
              </a:ext>
            </a:extLst>
          </p:cNvPr>
          <p:cNvSpPr txBox="1"/>
          <p:nvPr/>
        </p:nvSpPr>
        <p:spPr>
          <a:xfrm>
            <a:off x="2826232" y="3703254"/>
            <a:ext cx="148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Table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237DFF-916F-CA0A-F088-30221333A61E}"/>
              </a:ext>
            </a:extLst>
          </p:cNvPr>
          <p:cNvSpPr txBox="1"/>
          <p:nvPr/>
        </p:nvSpPr>
        <p:spPr>
          <a:xfrm>
            <a:off x="9149188" y="3238622"/>
            <a:ext cx="258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Data Type &amp; Length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1896B5F-E358-FB91-B050-52603A15BD37}"/>
              </a:ext>
            </a:extLst>
          </p:cNvPr>
          <p:cNvCxnSpPr>
            <a:cxnSpLocks/>
          </p:cNvCxnSpPr>
          <p:nvPr/>
        </p:nvCxnSpPr>
        <p:spPr>
          <a:xfrm>
            <a:off x="6584330" y="2217008"/>
            <a:ext cx="1264229" cy="139094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683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857715B6-9219-6304-025C-8FCA217221E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038600" y="3270897"/>
            <a:ext cx="7379609" cy="3003559"/>
          </a:xfr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45C61B9-1833-8AE9-C52C-8F8DCF9B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0E24-00F1-47B2-AB43-AD3E85473084}" type="datetime1">
              <a:rPr lang="en-US" smtClean="0"/>
              <a:pPr/>
              <a:t>1/30/2023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57C2ED0-4F5A-933A-1DDD-58E20489E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F8653C9-EAA1-4665-F7A2-6A2A950C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D9C639D-7477-8115-D2D7-3C9BDB4C2EF9}"/>
              </a:ext>
            </a:extLst>
          </p:cNvPr>
          <p:cNvCxnSpPr>
            <a:cxnSpLocks/>
          </p:cNvCxnSpPr>
          <p:nvPr/>
        </p:nvCxnSpPr>
        <p:spPr>
          <a:xfrm>
            <a:off x="5992782" y="1879951"/>
            <a:ext cx="1264229" cy="139094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ylinder 37">
            <a:extLst>
              <a:ext uri="{FF2B5EF4-FFF2-40B4-BE49-F238E27FC236}">
                <a16:creationId xmlns:a16="http://schemas.microsoft.com/office/drawing/2014/main" id="{C20808FB-0810-F625-5A46-3B2C8723C605}"/>
              </a:ext>
            </a:extLst>
          </p:cNvPr>
          <p:cNvSpPr/>
          <p:nvPr/>
        </p:nvSpPr>
        <p:spPr>
          <a:xfrm>
            <a:off x="568646" y="5183872"/>
            <a:ext cx="1053824" cy="1111057"/>
          </a:xfrm>
          <a:prstGeom prst="can">
            <a:avLst>
              <a:gd name="adj" fmla="val 2237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AEA5238F-41EA-A467-0682-9B17F2882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27" y="4542554"/>
            <a:ext cx="976661" cy="61060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58E352E-EC25-0D56-C1F3-669E7436EA18}"/>
              </a:ext>
            </a:extLst>
          </p:cNvPr>
          <p:cNvSpPr txBox="1"/>
          <p:nvPr/>
        </p:nvSpPr>
        <p:spPr>
          <a:xfrm>
            <a:off x="2153955" y="272897"/>
            <a:ext cx="5733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Load into database </a:t>
            </a:r>
          </a:p>
        </p:txBody>
      </p:sp>
      <p:pic>
        <p:nvPicPr>
          <p:cNvPr id="45" name="Content Placeholder 44">
            <a:extLst>
              <a:ext uri="{FF2B5EF4-FFF2-40B4-BE49-F238E27FC236}">
                <a16:creationId xmlns:a16="http://schemas.microsoft.com/office/drawing/2014/main" id="{975B1BBB-A52F-71E0-F1D4-35E3A9E930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622470" y="1072622"/>
            <a:ext cx="4473530" cy="1777361"/>
          </a:xfr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63C1197-910B-ACFE-32C6-3BEE41F5B602}"/>
              </a:ext>
            </a:extLst>
          </p:cNvPr>
          <p:cNvSpPr txBox="1"/>
          <p:nvPr/>
        </p:nvSpPr>
        <p:spPr>
          <a:xfrm>
            <a:off x="1665624" y="2849983"/>
            <a:ext cx="19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CSV File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706CCE-82CB-E433-192E-4F775F46AE80}"/>
              </a:ext>
            </a:extLst>
          </p:cNvPr>
          <p:cNvSpPr txBox="1"/>
          <p:nvPr/>
        </p:nvSpPr>
        <p:spPr>
          <a:xfrm>
            <a:off x="9982200" y="2901565"/>
            <a:ext cx="19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Table</a:t>
            </a:r>
          </a:p>
        </p:txBody>
      </p:sp>
    </p:spTree>
    <p:extLst>
      <p:ext uri="{BB962C8B-B14F-4D97-AF65-F5344CB8AC3E}">
        <p14:creationId xmlns:p14="http://schemas.microsoft.com/office/powerpoint/2010/main" val="2226341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45C61B9-1833-8AE9-C52C-8F8DCF9B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0E24-00F1-47B2-AB43-AD3E85473084}" type="datetime1">
              <a:rPr lang="en-US" smtClean="0"/>
              <a:pPr/>
              <a:t>1/30/2023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57C2ED0-4F5A-933A-1DDD-58E20489E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F8653C9-EAA1-4665-F7A2-6A2A950C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C20808FB-0810-F625-5A46-3B2C8723C605}"/>
              </a:ext>
            </a:extLst>
          </p:cNvPr>
          <p:cNvSpPr/>
          <p:nvPr/>
        </p:nvSpPr>
        <p:spPr>
          <a:xfrm>
            <a:off x="611800" y="5183872"/>
            <a:ext cx="1053824" cy="1111057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AEA5238F-41EA-A467-0682-9B17F288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81" y="4511843"/>
            <a:ext cx="976661" cy="610608"/>
          </a:xfrm>
          <a:prstGeom prst="rect">
            <a:avLst/>
          </a:prstGeom>
        </p:spPr>
      </p:pic>
      <p:pic>
        <p:nvPicPr>
          <p:cNvPr id="6" name="Content Placeholder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C9C476-D804-43B1-BF96-9FE3AD6E5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156" y="1031075"/>
            <a:ext cx="9358916" cy="501485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5740A8-CA64-12BF-55CB-D1BDEAB0F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297817"/>
            <a:ext cx="8421688" cy="671925"/>
          </a:xfrm>
        </p:spPr>
        <p:txBody>
          <a:bodyPr>
            <a:normAutofit/>
          </a:bodyPr>
          <a:lstStyle/>
          <a:p>
            <a:r>
              <a:rPr lang="en-US" sz="2400" cap="none" dirty="0"/>
              <a:t>Accessing the online database via MySQL IDE</a:t>
            </a:r>
          </a:p>
        </p:txBody>
      </p:sp>
    </p:spTree>
    <p:extLst>
      <p:ext uri="{BB962C8B-B14F-4D97-AF65-F5344CB8AC3E}">
        <p14:creationId xmlns:p14="http://schemas.microsoft.com/office/powerpoint/2010/main" val="2543996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88687-C082-2139-A576-4EEF18C75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4286" y="477931"/>
            <a:ext cx="4966855" cy="549646"/>
          </a:xfrm>
        </p:spPr>
        <p:txBody>
          <a:bodyPr/>
          <a:lstStyle/>
          <a:p>
            <a:r>
              <a:rPr lang="en-US" sz="2400" dirty="0"/>
              <a:t>Connect Jupyter Notebook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E66AF87-FAA3-E429-4415-4901E9E786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39636" y="1230723"/>
            <a:ext cx="8058078" cy="5125627"/>
          </a:xfr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3CDCB2B-4945-2A5C-B334-31791C978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0E24-00F1-47B2-AB43-AD3E85473084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B6B4DA-15DF-3A6F-B611-A275B5DD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CEBC772-3E44-1F8B-18C9-FCD7017CE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9D8EDA72-667B-B6AC-3631-A844570FB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299" y="5033345"/>
            <a:ext cx="883501" cy="102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74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Analytics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9585C13-97BB-44DA-B1B0-6B7500B838C1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421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21862-4DCD-EA39-EA35-423F5993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E220-DFE9-4FB2-B730-4D2642E533A3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34734-DEFF-D230-07D0-FAF8253C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C9ED-F8CB-B216-CE3A-9F7B153B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C9EAE3-3EA9-E90D-306A-3217B6D948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2716"/>
            <a:ext cx="105156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QUANTITATIVE CELL</a:t>
            </a:r>
            <a:r>
              <a:rPr lang="en-US" i="0" dirty="0">
                <a:solidFill>
                  <a:srgbClr val="000000"/>
                </a:solidFill>
                <a:effectLst/>
              </a:rPr>
              <a:t> ATTRIBUTES</a:t>
            </a:r>
            <a:endParaRPr lang="en-US" sz="160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06905-408A-A549-8C5A-8FFA386E6148}"/>
              </a:ext>
            </a:extLst>
          </p:cNvPr>
          <p:cNvSpPr txBox="1"/>
          <p:nvPr/>
        </p:nvSpPr>
        <p:spPr>
          <a:xfrm>
            <a:off x="617451" y="1636404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radius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9845A-5B36-F3CF-95AE-7A574E0D6854}"/>
              </a:ext>
            </a:extLst>
          </p:cNvPr>
          <p:cNvSpPr txBox="1"/>
          <p:nvPr/>
        </p:nvSpPr>
        <p:spPr>
          <a:xfrm>
            <a:off x="977537" y="2769665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texture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2A4AA-0307-639D-0068-8064D16D2572}"/>
              </a:ext>
            </a:extLst>
          </p:cNvPr>
          <p:cNvSpPr txBox="1"/>
          <p:nvPr/>
        </p:nvSpPr>
        <p:spPr>
          <a:xfrm>
            <a:off x="748079" y="1989590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perimeter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FA53ED-5D58-E8EB-7EAF-3973CF627188}"/>
              </a:ext>
            </a:extLst>
          </p:cNvPr>
          <p:cNvSpPr txBox="1"/>
          <p:nvPr/>
        </p:nvSpPr>
        <p:spPr>
          <a:xfrm>
            <a:off x="866503" y="2369023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area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D371AF-8F23-4955-A4E1-99DA8AC1F7AA}"/>
              </a:ext>
            </a:extLst>
          </p:cNvPr>
          <p:cNvSpPr txBox="1"/>
          <p:nvPr/>
        </p:nvSpPr>
        <p:spPr>
          <a:xfrm>
            <a:off x="1089660" y="3123204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smoothness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F11DC-9150-3964-F2DF-54DE60DCE506}"/>
              </a:ext>
            </a:extLst>
          </p:cNvPr>
          <p:cNvSpPr txBox="1"/>
          <p:nvPr/>
        </p:nvSpPr>
        <p:spPr>
          <a:xfrm>
            <a:off x="1201783" y="3487331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compactness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23230F-C660-E826-1DF6-E0320E397FF3}"/>
              </a:ext>
            </a:extLst>
          </p:cNvPr>
          <p:cNvSpPr txBox="1"/>
          <p:nvPr/>
        </p:nvSpPr>
        <p:spPr>
          <a:xfrm>
            <a:off x="1287494" y="3852953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concavity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0D0BB6-013B-F4FF-445F-57F72AAAB46C}"/>
              </a:ext>
            </a:extLst>
          </p:cNvPr>
          <p:cNvSpPr txBox="1"/>
          <p:nvPr/>
        </p:nvSpPr>
        <p:spPr>
          <a:xfrm>
            <a:off x="1363064" y="4207166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concave points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B4FD7D-3847-72CF-B032-3E0DC719897B}"/>
              </a:ext>
            </a:extLst>
          </p:cNvPr>
          <p:cNvSpPr txBox="1"/>
          <p:nvPr/>
        </p:nvSpPr>
        <p:spPr>
          <a:xfrm>
            <a:off x="1474642" y="4565432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symmetry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AB806F-30D6-F9C9-1729-2D6EE55C50A5}"/>
              </a:ext>
            </a:extLst>
          </p:cNvPr>
          <p:cNvSpPr txBox="1"/>
          <p:nvPr/>
        </p:nvSpPr>
        <p:spPr>
          <a:xfrm>
            <a:off x="1548665" y="4921973"/>
            <a:ext cx="443303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fractal dimension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AB0102-E857-F9B3-E930-43FA548AEF32}"/>
              </a:ext>
            </a:extLst>
          </p:cNvPr>
          <p:cNvSpPr/>
          <p:nvPr/>
        </p:nvSpPr>
        <p:spPr>
          <a:xfrm>
            <a:off x="7228102" y="1124490"/>
            <a:ext cx="2879018" cy="18670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COMPUTATIONAL ATTRIBUTES: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- </a:t>
            </a:r>
            <a:r>
              <a:rPr lang="en-US" b="1" i="1" dirty="0">
                <a:solidFill>
                  <a:schemeClr val="tx1"/>
                </a:solidFill>
                <a:latin typeface="Arial Black" panose="020B0A04020102020204" pitchFamily="34" charset="0"/>
              </a:rPr>
              <a:t>MEAN</a:t>
            </a:r>
          </a:p>
          <a:p>
            <a:pPr algn="ctr"/>
            <a:r>
              <a:rPr lang="en-US" b="1" i="1" dirty="0">
                <a:solidFill>
                  <a:schemeClr val="tx1"/>
                </a:solidFill>
                <a:latin typeface="Arial Black" panose="020B0A04020102020204" pitchFamily="34" charset="0"/>
              </a:rPr>
              <a:t>- STANDARD ERROR </a:t>
            </a:r>
          </a:p>
          <a:p>
            <a:pPr algn="ctr"/>
            <a:r>
              <a:rPr lang="en-US" b="1" i="1" dirty="0">
                <a:solidFill>
                  <a:schemeClr val="tx1"/>
                </a:solidFill>
                <a:latin typeface="Arial Black" panose="020B0A04020102020204" pitchFamily="34" charset="0"/>
              </a:rPr>
              <a:t>- WORST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ECB4B463-13AE-6659-7C57-258144C7C740}"/>
              </a:ext>
            </a:extLst>
          </p:cNvPr>
          <p:cNvSpPr/>
          <p:nvPr/>
        </p:nvSpPr>
        <p:spPr>
          <a:xfrm>
            <a:off x="6210301" y="1538030"/>
            <a:ext cx="1017801" cy="3751021"/>
          </a:xfrm>
          <a:prstGeom prst="rightBrace">
            <a:avLst>
              <a:gd name="adj1" fmla="val 0"/>
              <a:gd name="adj2" fmla="val 1323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74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21862-4DCD-EA39-EA35-423F5993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E220-DFE9-4FB2-B730-4D2642E533A3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34734-DEFF-D230-07D0-FAF8253C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C9ED-F8CB-B216-CE3A-9F7B153B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C9EAE3-3EA9-E90D-306A-3217B6D948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2716"/>
            <a:ext cx="105156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Features</a:t>
            </a:r>
            <a:endParaRPr lang="en-US" sz="160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1B182C32-649F-F797-A854-0E15EE6F1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472" y="902847"/>
            <a:ext cx="7329055" cy="579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16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INSIGHTS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D54B146-EB80-41C7-AF5D-521A0701C84F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Google Shape;770;p33">
            <a:extLst>
              <a:ext uri="{FF2B5EF4-FFF2-40B4-BE49-F238E27FC236}">
                <a16:creationId xmlns:a16="http://schemas.microsoft.com/office/drawing/2014/main" id="{6E49C9E8-65A1-DF52-73D9-1504814EEC49}"/>
              </a:ext>
            </a:extLst>
          </p:cNvPr>
          <p:cNvSpPr/>
          <p:nvPr/>
        </p:nvSpPr>
        <p:spPr>
          <a:xfrm>
            <a:off x="1136525" y="2013988"/>
            <a:ext cx="2972100" cy="2972100"/>
          </a:xfrm>
          <a:prstGeom prst="blockArc">
            <a:avLst>
              <a:gd name="adj1" fmla="val 10800000"/>
              <a:gd name="adj2" fmla="val 10760814"/>
              <a:gd name="adj3" fmla="val 203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71;p33">
            <a:extLst>
              <a:ext uri="{FF2B5EF4-FFF2-40B4-BE49-F238E27FC236}">
                <a16:creationId xmlns:a16="http://schemas.microsoft.com/office/drawing/2014/main" id="{B504732F-9CC3-5972-F3B8-2C1C35EA2499}"/>
              </a:ext>
            </a:extLst>
          </p:cNvPr>
          <p:cNvSpPr/>
          <p:nvPr/>
        </p:nvSpPr>
        <p:spPr>
          <a:xfrm>
            <a:off x="4609947" y="2013988"/>
            <a:ext cx="2972100" cy="2972100"/>
          </a:xfrm>
          <a:prstGeom prst="blockArc">
            <a:avLst>
              <a:gd name="adj1" fmla="val 18668928"/>
              <a:gd name="adj2" fmla="val 18651485"/>
              <a:gd name="adj3" fmla="val 22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772;p33">
            <a:extLst>
              <a:ext uri="{FF2B5EF4-FFF2-40B4-BE49-F238E27FC236}">
                <a16:creationId xmlns:a16="http://schemas.microsoft.com/office/drawing/2014/main" id="{0470799F-20EE-E3E6-E533-28E794E2EC93}"/>
              </a:ext>
            </a:extLst>
          </p:cNvPr>
          <p:cNvSpPr/>
          <p:nvPr/>
        </p:nvSpPr>
        <p:spPr>
          <a:xfrm>
            <a:off x="8083368" y="1871913"/>
            <a:ext cx="2972100" cy="2972100"/>
          </a:xfrm>
          <a:prstGeom prst="blockArc">
            <a:avLst>
              <a:gd name="adj1" fmla="val 10800000"/>
              <a:gd name="adj2" fmla="val 5492824"/>
              <a:gd name="adj3" fmla="val 257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74;p33">
            <a:extLst>
              <a:ext uri="{FF2B5EF4-FFF2-40B4-BE49-F238E27FC236}">
                <a16:creationId xmlns:a16="http://schemas.microsoft.com/office/drawing/2014/main" id="{B74E86A9-E392-9DFE-A939-14CA3936A247}"/>
              </a:ext>
            </a:extLst>
          </p:cNvPr>
          <p:cNvSpPr txBox="1">
            <a:spLocks/>
          </p:cNvSpPr>
          <p:nvPr/>
        </p:nvSpPr>
        <p:spPr>
          <a:xfrm>
            <a:off x="4740923" y="3712591"/>
            <a:ext cx="2683800" cy="84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/>
              <a:t>Unique Attributes</a:t>
            </a:r>
          </a:p>
        </p:txBody>
      </p:sp>
      <p:sp>
        <p:nvSpPr>
          <p:cNvPr id="13" name="Google Shape;775;p33">
            <a:extLst>
              <a:ext uri="{FF2B5EF4-FFF2-40B4-BE49-F238E27FC236}">
                <a16:creationId xmlns:a16="http://schemas.microsoft.com/office/drawing/2014/main" id="{5F54F169-C9BA-9CF4-D6C3-83CB6DF24972}"/>
              </a:ext>
            </a:extLst>
          </p:cNvPr>
          <p:cNvSpPr txBox="1">
            <a:spLocks/>
          </p:cNvSpPr>
          <p:nvPr/>
        </p:nvSpPr>
        <p:spPr>
          <a:xfrm>
            <a:off x="1280569" y="3712591"/>
            <a:ext cx="2683800" cy="133230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/>
              <a:t>Of observations are non-null values</a:t>
            </a:r>
          </a:p>
        </p:txBody>
      </p:sp>
      <p:sp>
        <p:nvSpPr>
          <p:cNvPr id="14" name="Google Shape;776;p33">
            <a:extLst>
              <a:ext uri="{FF2B5EF4-FFF2-40B4-BE49-F238E27FC236}">
                <a16:creationId xmlns:a16="http://schemas.microsoft.com/office/drawing/2014/main" id="{0D6E47C1-E27A-94A2-42AE-84BD48470453}"/>
              </a:ext>
            </a:extLst>
          </p:cNvPr>
          <p:cNvSpPr txBox="1">
            <a:spLocks/>
          </p:cNvSpPr>
          <p:nvPr/>
        </p:nvSpPr>
        <p:spPr>
          <a:xfrm>
            <a:off x="1280569" y="2592531"/>
            <a:ext cx="2683800" cy="10821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5000" dirty="0"/>
              <a:t>100</a:t>
            </a:r>
            <a:r>
              <a:rPr lang="en" sz="5000" dirty="0">
                <a:highlight>
                  <a:srgbClr val="FFFFFF"/>
                </a:highlight>
              </a:rPr>
              <a:t>%</a:t>
            </a:r>
          </a:p>
        </p:txBody>
      </p:sp>
      <p:sp>
        <p:nvSpPr>
          <p:cNvPr id="15" name="Google Shape;777;p33">
            <a:extLst>
              <a:ext uri="{FF2B5EF4-FFF2-40B4-BE49-F238E27FC236}">
                <a16:creationId xmlns:a16="http://schemas.microsoft.com/office/drawing/2014/main" id="{3CD19627-994C-AD26-E3D9-A7AFE87FAB12}"/>
              </a:ext>
            </a:extLst>
          </p:cNvPr>
          <p:cNvSpPr txBox="1">
            <a:spLocks/>
          </p:cNvSpPr>
          <p:nvPr/>
        </p:nvSpPr>
        <p:spPr>
          <a:xfrm>
            <a:off x="4740915" y="2592531"/>
            <a:ext cx="2683800" cy="1082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5000"/>
              <a:t>30</a:t>
            </a:r>
            <a:endParaRPr lang="en" sz="5000" dirty="0">
              <a:highlight>
                <a:schemeClr val="accent2"/>
              </a:highlight>
            </a:endParaRPr>
          </a:p>
        </p:txBody>
      </p:sp>
      <p:sp>
        <p:nvSpPr>
          <p:cNvPr id="16" name="Google Shape;778;p33">
            <a:extLst>
              <a:ext uri="{FF2B5EF4-FFF2-40B4-BE49-F238E27FC236}">
                <a16:creationId xmlns:a16="http://schemas.microsoft.com/office/drawing/2014/main" id="{2D807147-2C50-1171-6CC4-C4B2FC08F7F3}"/>
              </a:ext>
            </a:extLst>
          </p:cNvPr>
          <p:cNvSpPr txBox="1">
            <a:spLocks/>
          </p:cNvSpPr>
          <p:nvPr/>
        </p:nvSpPr>
        <p:spPr>
          <a:xfrm>
            <a:off x="8211645" y="2631834"/>
            <a:ext cx="2683800" cy="1082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5000"/>
              <a:t>569</a:t>
            </a:r>
            <a:endParaRPr lang="en-US" sz="5000" dirty="0"/>
          </a:p>
        </p:txBody>
      </p:sp>
      <p:sp>
        <p:nvSpPr>
          <p:cNvPr id="17" name="Google Shape;779;p33">
            <a:extLst>
              <a:ext uri="{FF2B5EF4-FFF2-40B4-BE49-F238E27FC236}">
                <a16:creationId xmlns:a16="http://schemas.microsoft.com/office/drawing/2014/main" id="{D65AC55D-624B-F47E-EB1D-E83247A15FB9}"/>
              </a:ext>
            </a:extLst>
          </p:cNvPr>
          <p:cNvSpPr txBox="1">
            <a:spLocks/>
          </p:cNvSpPr>
          <p:nvPr/>
        </p:nvSpPr>
        <p:spPr>
          <a:xfrm>
            <a:off x="8211645" y="3712591"/>
            <a:ext cx="2683800" cy="84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73E33-5571-D742-B821-82AA26CA0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9223A-F5C5-4AED-86D5-D3E020CE8288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E10AC-7A99-9E43-1BD4-0C250DCE7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3A70B-BBDB-CE5F-210D-6ACFF61C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83EF1B-8936-EEEE-A625-A5AEAC5E9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545" y="630824"/>
            <a:ext cx="5309710" cy="55963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5169C9-32AA-384C-9F95-B355C1BBBC94}"/>
              </a:ext>
            </a:extLst>
          </p:cNvPr>
          <p:cNvSpPr/>
          <p:nvPr/>
        </p:nvSpPr>
        <p:spPr>
          <a:xfrm>
            <a:off x="1180056" y="906278"/>
            <a:ext cx="2640382" cy="127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</a:rPr>
              <a:t> Diagnosis is split into Benign (B) and Malignant (M)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E6A2B4-719C-09D2-C117-3C5008E435BF}"/>
              </a:ext>
            </a:extLst>
          </p:cNvPr>
          <p:cNvSpPr/>
          <p:nvPr/>
        </p:nvSpPr>
        <p:spPr>
          <a:xfrm>
            <a:off x="1180056" y="2687740"/>
            <a:ext cx="2640382" cy="11983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</a:rPr>
              <a:t>357 (62.7%) records/observations are captured for </a:t>
            </a:r>
            <a:r>
              <a:rPr lang="en-US" dirty="0">
                <a:solidFill>
                  <a:schemeClr val="tx1"/>
                </a:solidFill>
              </a:rPr>
              <a:t>B</a:t>
            </a:r>
            <a:r>
              <a:rPr lang="en-US" b="0" i="0" dirty="0">
                <a:solidFill>
                  <a:schemeClr val="tx1"/>
                </a:solidFill>
                <a:effectLst/>
              </a:rPr>
              <a:t>enign cells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BADDD9-1E2B-4DBD-A68A-17743637EB69}"/>
              </a:ext>
            </a:extLst>
          </p:cNvPr>
          <p:cNvSpPr/>
          <p:nvPr/>
        </p:nvSpPr>
        <p:spPr>
          <a:xfrm>
            <a:off x="1180056" y="4390998"/>
            <a:ext cx="2640382" cy="1303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</a:rPr>
              <a:t>212 (37.3%) records/observations are captured for </a:t>
            </a:r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b="0" i="0" dirty="0">
                <a:solidFill>
                  <a:schemeClr val="tx1"/>
                </a:solidFill>
                <a:effectLst/>
              </a:rPr>
              <a:t>alignant Cells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460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21862-4DCD-EA39-EA35-423F5993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E220-DFE9-4FB2-B730-4D2642E533A3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34734-DEFF-D230-07D0-FAF8253C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C9ED-F8CB-B216-CE3A-9F7B153B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C9EAE3-3EA9-E90D-306A-3217B6D948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2716"/>
            <a:ext cx="105156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kern="1200" cap="all" spc="150" baseline="0" dirty="0">
                <a:latin typeface="+mj-lt"/>
                <a:ea typeface="+mj-ea"/>
                <a:cs typeface="+mj-cs"/>
              </a:rPr>
              <a:t>CORRELATION OF THE MEAN FEATURES</a:t>
            </a:r>
            <a:endParaRPr lang="en-US" sz="160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6F3B1-5790-6EB9-5D8E-919F99197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58426"/>
            <a:ext cx="7303120" cy="507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98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377371"/>
            <a:ext cx="2895600" cy="48490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998806"/>
            <a:ext cx="2919845" cy="5357543"/>
          </a:xfrm>
        </p:spPr>
        <p:txBody>
          <a:bodyPr>
            <a:noAutofit/>
          </a:bodyPr>
          <a:lstStyle/>
          <a:p>
            <a:r>
              <a:rPr lang="en-US" sz="1800" dirty="0"/>
              <a:t>Project Recap</a:t>
            </a:r>
          </a:p>
          <a:p>
            <a:r>
              <a:rPr lang="en-US" sz="1800" dirty="0"/>
              <a:t>Problem</a:t>
            </a:r>
          </a:p>
          <a:p>
            <a:r>
              <a:rPr lang="en-US" sz="1800" dirty="0"/>
              <a:t>Meet The Team</a:t>
            </a:r>
          </a:p>
          <a:p>
            <a:r>
              <a:rPr lang="en-US" sz="1800" dirty="0"/>
              <a:t>Process</a:t>
            </a:r>
          </a:p>
          <a:p>
            <a:r>
              <a:rPr lang="en-US" sz="1800" dirty="0"/>
              <a:t>Workflow</a:t>
            </a:r>
          </a:p>
          <a:p>
            <a:r>
              <a:rPr lang="en-US" sz="1800" dirty="0"/>
              <a:t>Insights</a:t>
            </a:r>
          </a:p>
          <a:p>
            <a:r>
              <a:rPr lang="en-US" sz="1800" dirty="0"/>
              <a:t>Model Development</a:t>
            </a:r>
          </a:p>
          <a:p>
            <a:r>
              <a:rPr lang="en-US" sz="1800" dirty="0"/>
              <a:t>Results</a:t>
            </a:r>
          </a:p>
          <a:p>
            <a:r>
              <a:rPr lang="en-US" sz="1800" dirty="0"/>
              <a:t>Business Benefit </a:t>
            </a:r>
          </a:p>
          <a:p>
            <a:r>
              <a:rPr lang="en-US" sz="1800" dirty="0"/>
              <a:t>Summary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fld id="{DEE31B66-A2DA-4175-AA6C-9B02C7B24088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21862-4DCD-EA39-EA35-423F5993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E220-DFE9-4FB2-B730-4D2642E533A3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34734-DEFF-D230-07D0-FAF8253C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C9ED-F8CB-B216-CE3A-9F7B153B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C9EAE3-3EA9-E90D-306A-3217B6D948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28817"/>
            <a:ext cx="10515600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DISTRIBUTION OF THE MEAN OF THE RADIUS, PERIMETER, AREA AND COMPACTNESS OF THE CELLS</a:t>
            </a:r>
            <a:endParaRPr lang="en-US" sz="160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35E2D551-D777-B86A-178A-4CA091A4D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08" y="1096747"/>
            <a:ext cx="8183692" cy="5195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615B87-EE1E-0EAC-FA73-0F607F03A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801" y="4406164"/>
            <a:ext cx="3277027" cy="180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21862-4DCD-EA39-EA35-423F5993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E220-DFE9-4FB2-B730-4D2642E533A3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34734-DEFF-D230-07D0-FAF8253C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C9ED-F8CB-B216-CE3A-9F7B153B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C9EAE3-3EA9-E90D-306A-3217B6D948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28817"/>
            <a:ext cx="11159836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DISTRIBUTION OF THE MEAN OF THE TEXTURE, SMOOTHNESS, SYMMETRY AND FRACTAL DIMENSION OF THE CELLS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61E983-2005-6D70-4258-4E6C267A9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67" y="1096747"/>
            <a:ext cx="7976933" cy="5170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184323-C981-B300-94C9-EC1F7428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4466323"/>
            <a:ext cx="3100133" cy="189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5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21862-4DCD-EA39-EA35-423F5993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E220-DFE9-4FB2-B730-4D2642E533A3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34734-DEFF-D230-07D0-FAF8253C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C9ED-F8CB-B216-CE3A-9F7B153B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C9EAE3-3EA9-E90D-306A-3217B6D948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28817"/>
            <a:ext cx="11159836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DISTRIBUTION OF THE MEAN OF THE CONCAVITY AND CONCAVE POINTS OF THE CELLS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9773AE-AAA8-73AD-1161-FB28946A5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447" y="1096747"/>
            <a:ext cx="542925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DDAA0D-3FC3-F2E9-8489-191578971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952" y="4610101"/>
            <a:ext cx="3384601" cy="159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2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D87D73D-A3FD-58F7-4EF2-2625B494A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148840"/>
            <a:ext cx="5074920" cy="1715531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6FD36-A88A-D1C9-43E6-96BCF2B69D4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2363E220-DFE9-4FB2-B730-4D2642E533A3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3CA1D-200D-247D-7F13-675C21CA420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55999-36E2-F95A-5238-94863FB67A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586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A6A9895-C1E4-24D8-39CB-64C439398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780" y="1516212"/>
            <a:ext cx="4540439" cy="3454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223BF4-7420-FEE8-E299-89C2B475ECFF}"/>
              </a:ext>
            </a:extLst>
          </p:cNvPr>
          <p:cNvSpPr txBox="1"/>
          <p:nvPr/>
        </p:nvSpPr>
        <p:spPr>
          <a:xfrm>
            <a:off x="4322613" y="4970897"/>
            <a:ext cx="554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44A6E0-FC04-6010-D28B-7C5818B76617}"/>
              </a:ext>
            </a:extLst>
          </p:cNvPr>
          <p:cNvSpPr txBox="1"/>
          <p:nvPr/>
        </p:nvSpPr>
        <p:spPr>
          <a:xfrm>
            <a:off x="7115473" y="4970897"/>
            <a:ext cx="399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61346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8"/>
            <a:ext cx="8421688" cy="667994"/>
          </a:xfrm>
        </p:spPr>
        <p:txBody>
          <a:bodyPr/>
          <a:lstStyle/>
          <a:p>
            <a:r>
              <a:rPr lang="en-US" dirty="0"/>
              <a:t>MODEL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1C395-6BC4-4F00-B40B-069DBBB7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085382"/>
            <a:ext cx="2882475" cy="823912"/>
          </a:xfrm>
        </p:spPr>
        <p:txBody>
          <a:bodyPr/>
          <a:lstStyle/>
          <a:p>
            <a:r>
              <a:rPr lang="en-US" sz="2400" dirty="0"/>
              <a:t>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089564"/>
            <a:ext cx="2882475" cy="274290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K-Nearest Neighbors (KNN)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Support Vector Machine (SVM)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59236-37DD-4582-A2A0-3F9A13A3B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044899"/>
            <a:ext cx="2896671" cy="823912"/>
          </a:xfrm>
        </p:spPr>
        <p:txBody>
          <a:bodyPr/>
          <a:lstStyle/>
          <a:p>
            <a:r>
              <a:rPr lang="en-US" sz="2400" dirty="0"/>
              <a:t>TRAINING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CCF0F-F0BB-42D7-B3C2-C2933673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089564"/>
            <a:ext cx="2896671" cy="2742909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Training Data – 80%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Testing Data – 20%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Model trained on all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Model trained on best 10 features.​​​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939793-2181-4A3D-9C5A-CE676CC83E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084048"/>
            <a:ext cx="2864815" cy="811552"/>
          </a:xfrm>
        </p:spPr>
        <p:txBody>
          <a:bodyPr/>
          <a:lstStyle/>
          <a:p>
            <a:r>
              <a:rPr lang="en-US" sz="2400" dirty="0"/>
              <a:t>EVALUATION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FA0B0D-7B36-4D63-86BD-20E6E1B6A0D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089564"/>
            <a:ext cx="2882475" cy="274290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Confusion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Classification Report</a:t>
            </a:r>
          </a:p>
          <a:p>
            <a:endParaRPr lang="en-US" sz="180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6AD343-7149-4E7C-BD28-3080F259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FDA756B-DC09-4050-BABF-AA6F36D43330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ECB2020-D2FD-2466-1BB6-8C2E5A7CB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86291"/>
            <a:ext cx="8421688" cy="509728"/>
          </a:xfrm>
        </p:spPr>
        <p:txBody>
          <a:bodyPr>
            <a:normAutofit/>
          </a:bodyPr>
          <a:lstStyle/>
          <a:p>
            <a:r>
              <a:rPr lang="en-US" dirty="0"/>
              <a:t>Model trained on all features</a:t>
            </a:r>
          </a:p>
        </p:txBody>
      </p:sp>
      <p:pic>
        <p:nvPicPr>
          <p:cNvPr id="27" name="Content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47D86CB3-20B6-6C62-A516-8068EF0E33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09850" y="1364816"/>
            <a:ext cx="4543099" cy="4427155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6EE9-9DB0-48FF-A572-34E99479A964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3" name="Content Placeholder 32" descr="A picture containing text&#10;&#10;Description automatically generated">
            <a:extLst>
              <a:ext uri="{FF2B5EF4-FFF2-40B4-BE49-F238E27FC236}">
                <a16:creationId xmlns:a16="http://schemas.microsoft.com/office/drawing/2014/main" id="{82F7AD6B-3048-FF93-3D03-BD4080527B8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6717999" y="1364816"/>
            <a:ext cx="4164151" cy="4329069"/>
          </a:xfr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D36AD2D-2106-9F18-FDB7-125F353DC768}"/>
              </a:ext>
            </a:extLst>
          </p:cNvPr>
          <p:cNvSpPr txBox="1"/>
          <p:nvPr/>
        </p:nvSpPr>
        <p:spPr>
          <a:xfrm>
            <a:off x="4121434" y="5748118"/>
            <a:ext cx="3949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Accuracy – </a:t>
            </a:r>
            <a:r>
              <a:rPr lang="en-US" sz="3000" b="1" dirty="0"/>
              <a:t>98.25%</a:t>
            </a:r>
          </a:p>
        </p:txBody>
      </p:sp>
    </p:spTree>
    <p:extLst>
      <p:ext uri="{BB962C8B-B14F-4D97-AF65-F5344CB8AC3E}">
        <p14:creationId xmlns:p14="http://schemas.microsoft.com/office/powerpoint/2010/main" val="3844376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ECB2020-D2FD-2466-1BB6-8C2E5A7CB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195019"/>
            <a:ext cx="8421688" cy="5673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50" baseline="0" dirty="0">
                <a:latin typeface="+mj-lt"/>
                <a:ea typeface="+mj-ea"/>
                <a:cs typeface="+mj-cs"/>
              </a:rPr>
              <a:t>Model trained on best 15 features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36AD2D-2106-9F18-FDB7-125F353DC768}"/>
              </a:ext>
            </a:extLst>
          </p:cNvPr>
          <p:cNvSpPr txBox="1"/>
          <p:nvPr/>
        </p:nvSpPr>
        <p:spPr>
          <a:xfrm>
            <a:off x="1458352" y="3240630"/>
            <a:ext cx="3924300" cy="8859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000" kern="1200" spc="150" baseline="0" dirty="0">
                <a:latin typeface="+mj-lt"/>
                <a:ea typeface="+mj-ea"/>
                <a:cs typeface="+mj-cs"/>
              </a:rPr>
              <a:t>Accuracy – </a:t>
            </a:r>
            <a:r>
              <a:rPr lang="en-US" sz="3000" b="1" kern="1200" spc="150" baseline="0" dirty="0">
                <a:latin typeface="+mj-lt"/>
                <a:ea typeface="+mj-ea"/>
                <a:cs typeface="+mj-cs"/>
              </a:rPr>
              <a:t>96.50%</a:t>
            </a:r>
          </a:p>
        </p:txBody>
      </p:sp>
      <p:pic>
        <p:nvPicPr>
          <p:cNvPr id="10" name="Content Placeholder 9" descr="A picture containing text&#10;&#10;Description automatically generated">
            <a:extLst>
              <a:ext uri="{FF2B5EF4-FFF2-40B4-BE49-F238E27FC236}">
                <a16:creationId xmlns:a16="http://schemas.microsoft.com/office/drawing/2014/main" id="{61A0C924-8DAA-52B1-5D60-1061E3E34D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47248" y="987865"/>
            <a:ext cx="5092505" cy="5391461"/>
          </a:xfrm>
          <a:noFill/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4C96EE9-9DB0-48FF-A572-34E99479A964}" type="datetime1">
              <a:rPr lang="en-US" smtClean="0"/>
              <a:pPr>
                <a:spcAft>
                  <a:spcPts val="600"/>
                </a:spcAft>
              </a:pPr>
              <a:t>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21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272"/>
            <a:ext cx="10515600" cy="784802"/>
          </a:xfrm>
        </p:spPr>
        <p:txBody>
          <a:bodyPr anchor="ctr">
            <a:normAutofit/>
          </a:bodyPr>
          <a:lstStyle/>
          <a:p>
            <a:r>
              <a:rPr lang="en-US" dirty="0"/>
              <a:t>BUSINESS BENEFIT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6AD343-7149-4E7C-BD28-3080F259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F50F603-B6A4-4D0F-B7AF-CE6FF07AB008}" type="datetime1">
              <a:rPr lang="en-US" smtClean="0"/>
              <a:pPr>
                <a:spcAft>
                  <a:spcPts val="600"/>
                </a:spcAft>
              </a:pPr>
              <a:t>1/30/2023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OASIS ANALYTICS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F6E4E382-7981-43C4-94AD-181B4C150EFC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692951944"/>
              </p:ext>
            </p:extLst>
          </p:nvPr>
        </p:nvGraphicFramePr>
        <p:xfrm>
          <a:off x="838200" y="1464255"/>
          <a:ext cx="10515600" cy="4821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5647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093" y="1189616"/>
            <a:ext cx="5111750" cy="614361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7018" y="2286000"/>
            <a:ext cx="5351607" cy="3588327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The goal of this project was to develop a Machine Learning Model with a high accuracy and precision and Logistic Regression and SVM have both achieved an accuracy of </a:t>
            </a:r>
            <a:r>
              <a:rPr lang="en-US" sz="1800" b="1" dirty="0"/>
              <a:t>98.2%</a:t>
            </a:r>
            <a:r>
              <a:rPr lang="en-US" sz="1800" dirty="0"/>
              <a:t>. </a:t>
            </a:r>
          </a:p>
          <a:p>
            <a:pPr algn="just"/>
            <a:r>
              <a:rPr lang="en-US" sz="1800" dirty="0"/>
              <a:t>This represents a major step forward in the fight against cancer and has the potential to greatly assist physicians in making accurate and timely diagnoses.</a:t>
            </a:r>
          </a:p>
          <a:p>
            <a:pPr algn="just"/>
            <a:r>
              <a:rPr lang="en-US" sz="1800" dirty="0"/>
              <a:t>We look forward to further testing and implementing this model in clinical settings to help improve patient outcomes.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60550-EE65-43CE-B899-F421E742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EB8374-00FC-46C0-88C0-7B0E7B4DF01D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5E32A-1A8C-43D2-9C6E-12887B4D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073874"/>
            <a:ext cx="5111750" cy="545088"/>
          </a:xfrm>
        </p:spPr>
        <p:txBody>
          <a:bodyPr/>
          <a:lstStyle/>
          <a:p>
            <a:r>
              <a:rPr lang="en-US" dirty="0"/>
              <a:t>Project 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1855498"/>
            <a:ext cx="5745308" cy="4500851"/>
          </a:xfrm>
        </p:spPr>
        <p:txBody>
          <a:bodyPr>
            <a:noAutofit/>
          </a:bodyPr>
          <a:lstStyle/>
          <a:p>
            <a:pPr algn="just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Cancer Research Institute (PCRI) is a non-profit organization dedicated to studying and understanding the biology of cancer, developing new treatments and therapies, and improving the lives of those affected by the disease.</a:t>
            </a: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Oasis Analytics has been tasked with developing a Machine Learning Model for Primo Cancer Research Institute to help their researchers improve the accuracy of their cancer diagnosis and prognosis. </a:t>
            </a: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expectations are: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meaningful insights and visuals using the FNA dataset.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 a ML model with high accuracy and precision.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fld id="{E5A11C50-7213-42E4-8586-0520FD93BD3E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EBB1E-E800-A089-A170-14FD3F7DA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/>
          <a:p>
            <a:r>
              <a:rPr lang="en-US" dirty="0"/>
              <a:t>Reference 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3D472-3455-52B8-9796-D1CA80870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GitHub</a:t>
            </a:r>
            <a:endParaRPr lang="en-US" sz="2000" dirty="0"/>
          </a:p>
          <a:p>
            <a:r>
              <a:rPr lang="en-US" sz="2000" dirty="0">
                <a:hlinkClick r:id="rId3"/>
              </a:rPr>
              <a:t>Dashboard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97E55-BFE8-0868-88A3-865170E060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CC8628F-0EF4-4435-93D9-0BC7A4A46A74}" type="datetime1">
              <a:rPr lang="en-US" smtClean="0"/>
              <a:pPr>
                <a:spcAft>
                  <a:spcPts val="600"/>
                </a:spcAft>
              </a:pPr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85D91-3AB5-EED8-F0FB-C4CC42A99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OASIS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1C713-7F11-DF97-3235-779957A3F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67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fld id="{B391DCCC-7F36-487A-940B-D4E0C960902C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3422" y="777240"/>
            <a:ext cx="4179570" cy="455815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4D38D6-91AA-728F-5E1E-F1F719028BAE}"/>
              </a:ext>
            </a:extLst>
          </p:cNvPr>
          <p:cNvSpPr txBox="1"/>
          <p:nvPr/>
        </p:nvSpPr>
        <p:spPr>
          <a:xfrm>
            <a:off x="6603422" y="1523999"/>
            <a:ext cx="528377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Currently, PCRI uses three techniques to detect Breast Cancer: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Mammography (65% to 98% correctness)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FNA (Fine Needle Aspiration) </a:t>
            </a:r>
            <a:r>
              <a:rPr lang="en-US" sz="2000" dirty="0">
                <a:solidFill>
                  <a:schemeClr val="bg1"/>
                </a:solidFill>
              </a:rPr>
              <a:t>with visual interpretation (65% to 98% correctness)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Surgical biopsy (approximately 100% correctness). 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How can researchers at PCRI improve </a:t>
            </a:r>
            <a:r>
              <a:rPr lang="en-US" sz="2000" b="1" dirty="0">
                <a:solidFill>
                  <a:schemeClr val="bg1"/>
                </a:solidFill>
              </a:rPr>
              <a:t>the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accuracy of cancer diagnosis and prognosis</a:t>
            </a:r>
            <a:r>
              <a:rPr lang="en-US" sz="2000" dirty="0">
                <a:solidFill>
                  <a:schemeClr val="bg1"/>
                </a:solidFill>
              </a:rPr>
              <a:t>, and ultimately develop more effective treatments for patients? 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9585C13-97BB-44DA-B1B0-6B7500B838C1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7A50-B077-F972-1568-4AB7FED75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767" y="1224370"/>
            <a:ext cx="2105135" cy="343061"/>
          </a:xfrm>
        </p:spPr>
        <p:txBody>
          <a:bodyPr>
            <a:noAutofit/>
          </a:bodyPr>
          <a:lstStyle/>
          <a:p>
            <a:r>
              <a:rPr lang="en-US" sz="1400" dirty="0"/>
              <a:t>Data engineering</a:t>
            </a:r>
          </a:p>
        </p:txBody>
      </p:sp>
      <p:pic>
        <p:nvPicPr>
          <p:cNvPr id="36" name="Picture Placeholder 35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EB75ED76-223F-7C7E-3910-C60D0B5BD7D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8345" r="8345"/>
          <a:stretch>
            <a:fillRect/>
          </a:stretch>
        </p:blipFill>
        <p:spPr>
          <a:xfrm>
            <a:off x="5559425" y="1034031"/>
            <a:ext cx="1066800" cy="10668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F89F48-209F-8D3F-2CCD-7318C9BC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7732" y="2196635"/>
            <a:ext cx="1828800" cy="343061"/>
          </a:xfrm>
        </p:spPr>
        <p:txBody>
          <a:bodyPr/>
          <a:lstStyle/>
          <a:p>
            <a:r>
              <a:rPr lang="en-US" dirty="0"/>
              <a:t>JOHN ALABI</a:t>
            </a:r>
          </a:p>
        </p:txBody>
      </p:sp>
      <p:pic>
        <p:nvPicPr>
          <p:cNvPr id="38" name="Picture Placeholder 37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E88B5EC9-21FF-366C-E84E-39CF3C2AC0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6213" b="6213"/>
          <a:stretch>
            <a:fillRect/>
          </a:stretch>
        </p:blipFill>
        <p:spPr>
          <a:xfrm>
            <a:off x="7589748" y="1034031"/>
            <a:ext cx="1066800" cy="10668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7D0F91-6876-5FC9-7CBF-D36CAC56DCAC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109902" y="2222819"/>
            <a:ext cx="2086996" cy="289072"/>
          </a:xfrm>
        </p:spPr>
        <p:txBody>
          <a:bodyPr/>
          <a:lstStyle/>
          <a:p>
            <a:r>
              <a:rPr lang="en-US" dirty="0"/>
              <a:t>RUTHERFORD BRANDFUL</a:t>
            </a:r>
          </a:p>
        </p:txBody>
      </p:sp>
      <p:pic>
        <p:nvPicPr>
          <p:cNvPr id="40" name="Picture Placeholder 39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5ACE4A02-611C-8DF7-4516-AF8787E669DB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4"/>
          <a:srcRect l="1112" r="1112"/>
          <a:stretch>
            <a:fillRect/>
          </a:stretch>
        </p:blipFill>
        <p:spPr>
          <a:xfrm>
            <a:off x="3302097" y="2894675"/>
            <a:ext cx="1066800" cy="10668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33383F-49F3-1C4D-5A02-5EBA32D5ABDB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2618537" y="4058001"/>
            <a:ext cx="2105135" cy="343061"/>
          </a:xfrm>
        </p:spPr>
        <p:txBody>
          <a:bodyPr/>
          <a:lstStyle/>
          <a:p>
            <a:r>
              <a:rPr lang="en-US" dirty="0"/>
              <a:t>EZRA MANUEL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A699D6B-CF4C-AB86-1244-1BDD70C2C24D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849091" y="4058000"/>
            <a:ext cx="1970041" cy="343061"/>
          </a:xfrm>
        </p:spPr>
        <p:txBody>
          <a:bodyPr/>
          <a:lstStyle/>
          <a:p>
            <a:r>
              <a:rPr lang="en-US" dirty="0"/>
              <a:t>MOBOLAJI ADEJONRIN</a:t>
            </a:r>
          </a:p>
        </p:txBody>
      </p:sp>
      <p:pic>
        <p:nvPicPr>
          <p:cNvPr id="48" name="Picture Placeholder 4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2041542-62EB-063D-0F39-A3C79A80165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5"/>
          <a:srcRect l="1726" r="1726"/>
          <a:stretch>
            <a:fillRect/>
          </a:stretch>
        </p:blipFill>
        <p:spPr>
          <a:xfrm>
            <a:off x="4190272" y="4756760"/>
            <a:ext cx="1066800" cy="1066800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CA0DC78-C466-09CF-0648-CC410811AF49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3784600" y="5947186"/>
            <a:ext cx="1828800" cy="343061"/>
          </a:xfrm>
        </p:spPr>
        <p:txBody>
          <a:bodyPr/>
          <a:lstStyle/>
          <a:p>
            <a:r>
              <a:rPr lang="en-US" dirty="0"/>
              <a:t>NANCY ARMAH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F456D8A-98C7-FC90-4E14-834A3FD91791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7832725" y="5908755"/>
            <a:ext cx="1828800" cy="379854"/>
          </a:xfrm>
        </p:spPr>
        <p:txBody>
          <a:bodyPr/>
          <a:lstStyle/>
          <a:p>
            <a:r>
              <a:rPr lang="en-US" dirty="0"/>
              <a:t>OLANREWAJU OBE</a:t>
            </a:r>
          </a:p>
        </p:txBody>
      </p:sp>
      <p:pic>
        <p:nvPicPr>
          <p:cNvPr id="54" name="Picture Placeholder 5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4608D0F-FE96-1923-8AE2-407A01189C43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6"/>
          <a:srcRect t="2339" b="2339"/>
          <a:stretch>
            <a:fillRect/>
          </a:stretch>
        </p:blipFill>
        <p:spPr>
          <a:xfrm>
            <a:off x="6135347" y="4767545"/>
            <a:ext cx="1066800" cy="10668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AD2129E-56DB-9725-9658-68C3EA23BA4A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918325" y="4057999"/>
            <a:ext cx="1828800" cy="343061"/>
          </a:xfrm>
        </p:spPr>
        <p:txBody>
          <a:bodyPr/>
          <a:lstStyle/>
          <a:p>
            <a:r>
              <a:rPr lang="en-US" dirty="0"/>
              <a:t>CHIEBUKA OKORO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9E1D97B-0097-FFAF-B9CD-1C365227D254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9112978" y="4057999"/>
            <a:ext cx="1828800" cy="343061"/>
          </a:xfrm>
        </p:spPr>
        <p:txBody>
          <a:bodyPr/>
          <a:lstStyle/>
          <a:p>
            <a:pPr algn="l"/>
            <a:r>
              <a:rPr lang="en-US" dirty="0"/>
              <a:t>ROHULLAH ETTU 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3DD09646-A5B7-7B27-9117-EE8A6A52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E03C5-08A5-4369-ACF4-AC76A59AFEB8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84BC3AD5-3A7F-3E19-E4FB-960F42E07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C5977920-6240-FD84-8B7E-4CA1F4FF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6D39A323-2631-032F-8B0B-A644CF61B629}"/>
              </a:ext>
            </a:extLst>
          </p:cNvPr>
          <p:cNvSpPr txBox="1">
            <a:spLocks/>
          </p:cNvSpPr>
          <p:nvPr/>
        </p:nvSpPr>
        <p:spPr>
          <a:xfrm>
            <a:off x="520889" y="3261270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Data analytics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0A7C0D93-11AF-79D1-54A2-D83A602478AA}"/>
              </a:ext>
            </a:extLst>
          </p:cNvPr>
          <p:cNvSpPr txBox="1">
            <a:spLocks/>
          </p:cNvSpPr>
          <p:nvPr/>
        </p:nvSpPr>
        <p:spPr>
          <a:xfrm>
            <a:off x="74906" y="5076101"/>
            <a:ext cx="3773713" cy="423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Data science &amp; Machine learning</a:t>
            </a:r>
          </a:p>
        </p:txBody>
      </p:sp>
      <p:pic>
        <p:nvPicPr>
          <p:cNvPr id="57" name="Picture 56" descr="A picture containing person">
            <a:extLst>
              <a:ext uri="{FF2B5EF4-FFF2-40B4-BE49-F238E27FC236}">
                <a16:creationId xmlns:a16="http://schemas.microsoft.com/office/drawing/2014/main" id="{33B52F16-330F-6B17-A657-35D8EA29B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4751693"/>
            <a:ext cx="1218544" cy="1071867"/>
          </a:xfrm>
          <a:prstGeom prst="rect">
            <a:avLst/>
          </a:prstGeom>
        </p:spPr>
      </p:pic>
      <p:sp>
        <p:nvSpPr>
          <p:cNvPr id="58" name="Text Placeholder 18">
            <a:extLst>
              <a:ext uri="{FF2B5EF4-FFF2-40B4-BE49-F238E27FC236}">
                <a16:creationId xmlns:a16="http://schemas.microsoft.com/office/drawing/2014/main" id="{330F6B91-67EF-E0F8-153C-2EE2CCAE7736}"/>
              </a:ext>
            </a:extLst>
          </p:cNvPr>
          <p:cNvSpPr txBox="1">
            <a:spLocks/>
          </p:cNvSpPr>
          <p:nvPr/>
        </p:nvSpPr>
        <p:spPr>
          <a:xfrm>
            <a:off x="5559424" y="5945548"/>
            <a:ext cx="2030323" cy="3430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DENGIMOWEI ALABINTEI</a:t>
            </a:r>
          </a:p>
        </p:txBody>
      </p:sp>
      <p:pic>
        <p:nvPicPr>
          <p:cNvPr id="6" name="Picture Placeholder 41">
            <a:extLst>
              <a:ext uri="{FF2B5EF4-FFF2-40B4-BE49-F238E27FC236}">
                <a16:creationId xmlns:a16="http://schemas.microsoft.com/office/drawing/2014/main" id="{58AA8DB0-F76C-8E1A-C4EE-8DD1C31101D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8"/>
          <a:srcRect t="6819" b="6819"/>
          <a:stretch/>
        </p:blipFill>
        <p:spPr>
          <a:xfrm>
            <a:off x="5300711" y="2894675"/>
            <a:ext cx="1066800" cy="1066800"/>
          </a:xfrm>
        </p:spPr>
      </p:pic>
      <p:pic>
        <p:nvPicPr>
          <p:cNvPr id="12" name="Picture Placeholder 11" descr="A person in a white shirt&#10;&#10;Description automatically generated with low confidence">
            <a:extLst>
              <a:ext uri="{FF2B5EF4-FFF2-40B4-BE49-F238E27FC236}">
                <a16:creationId xmlns:a16="http://schemas.microsoft.com/office/drawing/2014/main" id="{CFDD3145-2118-A065-111C-127B8BFE443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/>
          <a:srcRect l="400" r="400"/>
          <a:stretch>
            <a:fillRect/>
          </a:stretch>
        </p:blipFill>
        <p:spPr>
          <a:xfrm>
            <a:off x="7299325" y="2894675"/>
            <a:ext cx="1066800" cy="1066800"/>
          </a:xfrm>
        </p:spPr>
      </p:pic>
      <p:pic>
        <p:nvPicPr>
          <p:cNvPr id="18" name="Picture Placeholder 17" descr="A person standing in front of a car&#10;&#10;Description automatically generated with medium confidence">
            <a:extLst>
              <a:ext uri="{FF2B5EF4-FFF2-40B4-BE49-F238E27FC236}">
                <a16:creationId xmlns:a16="http://schemas.microsoft.com/office/drawing/2014/main" id="{BF6791B5-2E74-1D7D-CBCC-E20B737C2EE8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10"/>
          <a:srcRect l="4803" r="4803"/>
          <a:stretch>
            <a:fillRect/>
          </a:stretch>
        </p:blipFill>
        <p:spPr>
          <a:xfrm>
            <a:off x="9295744" y="2894675"/>
            <a:ext cx="1066800" cy="1066800"/>
          </a:xfrm>
        </p:spPr>
      </p:pic>
    </p:spTree>
    <p:extLst>
      <p:ext uri="{BB962C8B-B14F-4D97-AF65-F5344CB8AC3E}">
        <p14:creationId xmlns:p14="http://schemas.microsoft.com/office/powerpoint/2010/main" val="39828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7839-2CFD-4BC8-85DA-9EE69CCE1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386FF-C90F-4484-A843-D4BA75FFF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0780D1-5C1B-411C-81ED-7B9970FCBF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102680" cy="505421"/>
          </a:xfrm>
        </p:spPr>
        <p:txBody>
          <a:bodyPr>
            <a:normAutofit/>
          </a:bodyPr>
          <a:lstStyle/>
          <a:p>
            <a:r>
              <a:rPr lang="en-US" sz="1800" dirty="0"/>
              <a:t>Business Problem Understanding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9" y="2682564"/>
            <a:ext cx="5102680" cy="473450"/>
          </a:xfrm>
        </p:spPr>
        <p:txBody>
          <a:bodyPr>
            <a:normAutofit/>
          </a:bodyPr>
          <a:lstStyle/>
          <a:p>
            <a:r>
              <a:rPr lang="en-US" sz="1800" dirty="0"/>
              <a:t>Create Database and Load Data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51416" y="4818488"/>
            <a:ext cx="5102680" cy="473449"/>
          </a:xfrm>
        </p:spPr>
        <p:txBody>
          <a:bodyPr>
            <a:normAutofit/>
          </a:bodyPr>
          <a:lstStyle/>
          <a:p>
            <a:r>
              <a:rPr lang="en-US" sz="1800" dirty="0"/>
              <a:t>Model Development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05A1F0-98C1-4B11-8D9A-3C009ADC44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50764" y="3716447"/>
            <a:ext cx="5102680" cy="420042"/>
          </a:xfrm>
        </p:spPr>
        <p:txBody>
          <a:bodyPr>
            <a:normAutofit/>
          </a:bodyPr>
          <a:lstStyle/>
          <a:p>
            <a:r>
              <a:rPr lang="en-US" sz="1800" dirty="0"/>
              <a:t>Data Analysis &amp; Visualization</a:t>
            </a:r>
          </a:p>
          <a:p>
            <a:endParaRPr lang="en-US" sz="1800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4238BD7-9B10-4E64-B1B4-FDE6DD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E562-A48F-4B3E-9B4C-6D790ED1323A}" type="datetime1">
              <a:rPr lang="en-US" smtClean="0"/>
              <a:pPr/>
              <a:t>1/30/2023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61D4D91-13F7-062A-B78F-B9AB51EE127B}"/>
              </a:ext>
            </a:extLst>
          </p:cNvPr>
          <p:cNvCxnSpPr>
            <a:cxnSpLocks/>
          </p:cNvCxnSpPr>
          <p:nvPr/>
        </p:nvCxnSpPr>
        <p:spPr>
          <a:xfrm>
            <a:off x="2873895" y="2341418"/>
            <a:ext cx="1527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5CE5EB5-F10C-B4E3-6082-D0CE65958B44}"/>
              </a:ext>
            </a:extLst>
          </p:cNvPr>
          <p:cNvCxnSpPr>
            <a:cxnSpLocks/>
          </p:cNvCxnSpPr>
          <p:nvPr/>
        </p:nvCxnSpPr>
        <p:spPr>
          <a:xfrm>
            <a:off x="3480320" y="3408218"/>
            <a:ext cx="1527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5C17CD3-C162-651D-9C09-F7E8DC275853}"/>
              </a:ext>
            </a:extLst>
          </p:cNvPr>
          <p:cNvCxnSpPr>
            <a:cxnSpLocks/>
          </p:cNvCxnSpPr>
          <p:nvPr/>
        </p:nvCxnSpPr>
        <p:spPr>
          <a:xfrm>
            <a:off x="4064520" y="4516582"/>
            <a:ext cx="1527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D7080AA-9181-5BF9-73B6-F5AAC5008903}"/>
              </a:ext>
            </a:extLst>
          </p:cNvPr>
          <p:cNvSpPr txBox="1">
            <a:spLocks/>
          </p:cNvSpPr>
          <p:nvPr/>
        </p:nvSpPr>
        <p:spPr>
          <a:xfrm>
            <a:off x="368754" y="2118949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5816BA7-7B64-18E6-D7C1-6A0BE1BBBFC3}"/>
              </a:ext>
            </a:extLst>
          </p:cNvPr>
          <p:cNvSpPr txBox="1">
            <a:spLocks/>
          </p:cNvSpPr>
          <p:nvPr/>
        </p:nvSpPr>
        <p:spPr>
          <a:xfrm>
            <a:off x="1032409" y="3179056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24A6B57-8D75-1DCA-0E55-6636BEB6244D}"/>
              </a:ext>
            </a:extLst>
          </p:cNvPr>
          <p:cNvSpPr txBox="1">
            <a:spLocks/>
          </p:cNvSpPr>
          <p:nvPr/>
        </p:nvSpPr>
        <p:spPr>
          <a:xfrm>
            <a:off x="1608083" y="4229709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FDA59927-298D-C443-E8BC-B0CB62CCCA8C}"/>
              </a:ext>
            </a:extLst>
          </p:cNvPr>
          <p:cNvSpPr txBox="1">
            <a:spLocks/>
          </p:cNvSpPr>
          <p:nvPr/>
        </p:nvSpPr>
        <p:spPr>
          <a:xfrm>
            <a:off x="4764913" y="2159802"/>
            <a:ext cx="5102680" cy="473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Source Data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EDA31B4D-CAEA-9FA5-C093-6E35E3781D0C}"/>
              </a:ext>
            </a:extLst>
          </p:cNvPr>
          <p:cNvSpPr txBox="1">
            <a:spLocks/>
          </p:cNvSpPr>
          <p:nvPr/>
        </p:nvSpPr>
        <p:spPr>
          <a:xfrm>
            <a:off x="5314108" y="3207193"/>
            <a:ext cx="5102680" cy="473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Data Modelling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7050524C-79DD-D2DC-C0F3-FDC8551B8286}"/>
              </a:ext>
            </a:extLst>
          </p:cNvPr>
          <p:cNvSpPr txBox="1">
            <a:spLocks/>
          </p:cNvSpPr>
          <p:nvPr/>
        </p:nvSpPr>
        <p:spPr>
          <a:xfrm>
            <a:off x="5998247" y="4279857"/>
            <a:ext cx="5102680" cy="47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Generate Insights</a:t>
            </a:r>
          </a:p>
        </p:txBody>
      </p:sp>
    </p:spTree>
    <p:extLst>
      <p:ext uri="{BB962C8B-B14F-4D97-AF65-F5344CB8AC3E}">
        <p14:creationId xmlns:p14="http://schemas.microsoft.com/office/powerpoint/2010/main" val="332104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BAEFF9F-BFB4-3B6C-7AC2-3D30225BA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345" y="2148840"/>
            <a:ext cx="4631575" cy="1715531"/>
          </a:xfrm>
        </p:spPr>
        <p:txBody>
          <a:bodyPr/>
          <a:lstStyle/>
          <a:p>
            <a:r>
              <a:rPr lang="en-US" dirty="0"/>
              <a:t>DATA ENGINEERING	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99776EB-1C85-C7E2-8EE2-E11C62DFBC7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5D388C46-9376-4F7D-AC91-A1AF12AA2776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BB06C54-CCD4-4902-E833-41156BCC92A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415338" y="6356350"/>
            <a:ext cx="3776662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BAAC25F-926C-E36D-5887-DD09C7EBAB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9075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20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9D6E1868-2A74-E804-9381-F5F42B62E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workflow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16FCEC-8E26-98A0-9885-71A1B0307BC1}"/>
              </a:ext>
            </a:extLst>
          </p:cNvPr>
          <p:cNvSpPr txBox="1"/>
          <p:nvPr/>
        </p:nvSpPr>
        <p:spPr>
          <a:xfrm>
            <a:off x="4647663" y="4015977"/>
            <a:ext cx="2896671" cy="823912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Source Data - </a:t>
            </a:r>
            <a:r>
              <a:rPr lang="en-US" sz="2000" dirty="0">
                <a:hlinkClick r:id="rId2"/>
              </a:rPr>
              <a:t>Kaggle</a:t>
            </a:r>
            <a:endParaRPr lang="en-US" sz="2000" dirty="0"/>
          </a:p>
        </p:txBody>
      </p:sp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56E523EB-84A7-3520-4475-61B78FB2B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7066" y="2430066"/>
            <a:ext cx="1997867" cy="1997867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4BE9C0A-A66D-536A-D3D2-EF59D6179C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6ED0E24-00F1-47B2-AB43-AD3E85473084}" type="datetime1">
              <a:rPr lang="en-US" smtClean="0"/>
              <a:pPr>
                <a:spcAft>
                  <a:spcPts val="600"/>
                </a:spcAft>
              </a:pPr>
              <a:t>1/30/2023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3CE6A6-2C50-6D0F-7B08-510833DC1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OASIS ANALYTICS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C82612-1818-DDF6-4F8C-CBF2FCA6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89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{9B94E3B7-3A33-41BA-A369-B8EB11B06965}tf67328976_win32</Template>
  <TotalTime>4787</TotalTime>
  <Words>692</Words>
  <Application>Microsoft Office PowerPoint</Application>
  <PresentationFormat>Widescreen</PresentationFormat>
  <Paragraphs>220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Arial Black</vt:lpstr>
      <vt:lpstr>Calibri</vt:lpstr>
      <vt:lpstr>Helvetica Neue</vt:lpstr>
      <vt:lpstr>Tenorite</vt:lpstr>
      <vt:lpstr>Office Theme</vt:lpstr>
      <vt:lpstr>Breast Cancer Prediction</vt:lpstr>
      <vt:lpstr>AGENDA</vt:lpstr>
      <vt:lpstr>Project recap</vt:lpstr>
      <vt:lpstr>Problem</vt:lpstr>
      <vt:lpstr>Meet THE team</vt:lpstr>
      <vt:lpstr>Data engineering</vt:lpstr>
      <vt:lpstr>PROCESS</vt:lpstr>
      <vt:lpstr>DATA ENGINEERING </vt:lpstr>
      <vt:lpstr>workflow</vt:lpstr>
      <vt:lpstr>PowerPoint Presentation</vt:lpstr>
      <vt:lpstr>PowerPoint Presentation</vt:lpstr>
      <vt:lpstr>Accessing the online database via MySQL IDE</vt:lpstr>
      <vt:lpstr>PowerPoint Presentation</vt:lpstr>
      <vt:lpstr>DATA Analytics</vt:lpstr>
      <vt:lpstr>QUANTITATIVE CELL ATTRIBUTES</vt:lpstr>
      <vt:lpstr>Features</vt:lpstr>
      <vt:lpstr>INSIGHTS</vt:lpstr>
      <vt:lpstr>PowerPoint Presentation</vt:lpstr>
      <vt:lpstr>CORRELATION OF THE MEAN FEATURES</vt:lpstr>
      <vt:lpstr>DISTRIBUTION OF THE MEAN OF THE RADIUS, PERIMETER, AREA AND COMPACTNESS OF THE CELLS</vt:lpstr>
      <vt:lpstr>DISTRIBUTION OF THE MEAN OF THE TEXTURE, SMOOTHNESS, SYMMETRY AND FRACTAL DIMENSION OF THE CELLS</vt:lpstr>
      <vt:lpstr>DISTRIBUTION OF THE MEAN OF THE CONCAVITY AND CONCAVE POINTS OF THE CELLS</vt:lpstr>
      <vt:lpstr>MACHINE learning</vt:lpstr>
      <vt:lpstr>PowerPoint Presentation</vt:lpstr>
      <vt:lpstr>MODEL DEVELOPMENT</vt:lpstr>
      <vt:lpstr>Model trained on all features</vt:lpstr>
      <vt:lpstr>Model trained on best 15 features</vt:lpstr>
      <vt:lpstr>BUSINESS BENEFIT</vt:lpstr>
      <vt:lpstr>SUMMARY</vt:lpstr>
      <vt:lpstr>Reference Links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Oasis cancer …</dc:title>
  <dc:creator>Nancy</dc:creator>
  <cp:lastModifiedBy>Nancy</cp:lastModifiedBy>
  <cp:revision>33</cp:revision>
  <dcterms:created xsi:type="dcterms:W3CDTF">2023-01-10T19:04:33Z</dcterms:created>
  <dcterms:modified xsi:type="dcterms:W3CDTF">2023-01-30T19:11:30Z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